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 bookmarkIdSeed="2">
  <p:sldMasterIdLst>
    <p:sldMasterId id="2147483954" r:id="rId4"/>
  </p:sldMasterIdLst>
  <p:notesMasterIdLst>
    <p:notesMasterId r:id="rId21"/>
  </p:notesMasterIdLst>
  <p:handoutMasterIdLst>
    <p:handoutMasterId r:id="rId22"/>
  </p:handoutMasterIdLst>
  <p:sldIdLst>
    <p:sldId id="261" r:id="rId5"/>
    <p:sldId id="322" r:id="rId6"/>
    <p:sldId id="325" r:id="rId7"/>
    <p:sldId id="326" r:id="rId8"/>
    <p:sldId id="273" r:id="rId9"/>
    <p:sldId id="314" r:id="rId10"/>
    <p:sldId id="280" r:id="rId11"/>
    <p:sldId id="316" r:id="rId12"/>
    <p:sldId id="300" r:id="rId13"/>
    <p:sldId id="317" r:id="rId14"/>
    <p:sldId id="313" r:id="rId15"/>
    <p:sldId id="318" r:id="rId16"/>
    <p:sldId id="272" r:id="rId17"/>
    <p:sldId id="306" r:id="rId18"/>
    <p:sldId id="321" r:id="rId19"/>
    <p:sldId id="286" r:id="rId20"/>
  </p:sldIdLst>
  <p:sldSz cx="12192000" cy="6858000"/>
  <p:notesSz cx="6858000" cy="9144000"/>
  <p:defaultTextStyle>
    <a:defPPr rtl="0"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87175F"/>
    <a:srgbClr val="EEC621"/>
    <a:srgbClr val="E58C09"/>
    <a:srgbClr val="43467B"/>
    <a:srgbClr val="AEA422"/>
    <a:srgbClr val="F69E1D"/>
    <a:srgbClr val="E19E6B"/>
    <a:srgbClr val="75503A"/>
    <a:srgbClr val="DDB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DBED569-4797-4DF1-A0F4-6AAB3CD982D8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034" autoAdjust="0"/>
  </p:normalViewPr>
  <p:slideViewPr>
    <p:cSldViewPr>
      <p:cViewPr varScale="1">
        <p:scale>
          <a:sx n="85" d="100"/>
          <a:sy n="85" d="100"/>
        </p:scale>
        <p:origin x="138" y="84"/>
      </p:cViewPr>
      <p:guideLst/>
    </p:cSldViewPr>
  </p:slideViewPr>
  <p:outlineViewPr>
    <p:cViewPr>
      <p:scale>
        <a:sx n="33" d="100"/>
        <a:sy n="33" d="100"/>
      </p:scale>
      <p:origin x="0" y="-208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08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197" b="0" i="0" u="none" strike="noStrike" kern="1200" baseline="0" noProof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0.34978</cdr:x>
      <cdr:y>0.25416</cdr:y>
    </cdr:from>
    <cdr:to>
      <cdr:x>0.65022</cdr:x>
      <cdr:y>0.68433</cdr:y>
    </cdr:to>
    <cdr:sp macro="" textlink="">
      <cdr:nvSpPr>
        <cdr:cNvPr id="2" name="Triangolo isoscele 1">
          <a:extLst xmlns:a="http://schemas.openxmlformats.org/drawingml/2006/main">
            <a:ext uri="{FF2B5EF4-FFF2-40B4-BE49-F238E27FC236}">
              <a16:creationId xmlns:a16="http://schemas.microsoft.com/office/drawing/2014/main" id="{4F46111C-7406-9551-D3EA-0778772A5133}"/>
            </a:ext>
          </a:extLst>
        </cdr:cNvPr>
        <cdr:cNvSpPr/>
      </cdr:nvSpPr>
      <cdr:spPr>
        <a:xfrm xmlns:a="http://schemas.openxmlformats.org/drawingml/2006/main">
          <a:off x="1234948" y="882258"/>
          <a:ext cx="1060704" cy="1493262"/>
        </a:xfrm>
        <a:prstGeom xmlns:a="http://schemas.openxmlformats.org/drawingml/2006/main" prst="triangle">
          <a:avLst/>
        </a:prstGeom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it-IT" kern="12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4464472-DAE5-4012-9A5A-CB432293B4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>
              <a:latin typeface="Tw Cen MT" panose="020B0602020104020603" pitchFamily="34" charset="0"/>
            </a:endParaRP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586DB41-0314-4E22-8F5A-547FA67B06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C7229B0-3DF2-4999-A1C2-AE1C4C4470E8}" type="datetime1">
              <a:rPr lang="it-IT" smtClean="0">
                <a:latin typeface="Tw Cen MT" panose="020B0602020104020603" pitchFamily="34" charset="0"/>
              </a:rPr>
              <a:t>14/01/2025</a:t>
            </a:fld>
            <a:endParaRPr lang="it-IT">
              <a:latin typeface="Tw Cen MT" panose="020B0602020104020603" pitchFamily="34" charset="0"/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563188E-D235-4A3B-823C-E0E10F336C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>
              <a:latin typeface="Tw Cen MT" panose="020B0602020104020603" pitchFamily="34" charset="0"/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4D3A68C-A1CC-4704-8503-01E13B0AED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1BB1589-0F8A-400D-AEF4-57688446A2F5}" type="slidenum">
              <a:rPr lang="it-IT" smtClean="0">
                <a:latin typeface="Tw Cen MT" panose="020B0602020104020603" pitchFamily="34" charset="0"/>
              </a:rPr>
              <a:t>‹N›</a:t>
            </a:fld>
            <a:endParaRPr lang="it-IT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9105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w Cen MT" panose="020B0602020104020603" pitchFamily="34" charset="0"/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w Cen MT" panose="020B0602020104020603" pitchFamily="34" charset="0"/>
              </a:defRPr>
            </a:lvl1pPr>
          </a:lstStyle>
          <a:p>
            <a:pPr rtl="0"/>
            <a:fld id="{A8179E5A-E0EC-4D14-85DA-2BF1DBD2D7AB}" type="datetime1">
              <a:rPr lang="it-IT" noProof="0" smtClean="0"/>
              <a:t>14/01/2025</a:t>
            </a:fld>
            <a:endParaRPr lang="it-IT" noProof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w Cen MT" panose="020B0602020104020603" pitchFamily="34" charset="0"/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w Cen MT" panose="020B0602020104020603" pitchFamily="34" charset="0"/>
              </a:defRPr>
            </a:lvl1pPr>
          </a:lstStyle>
          <a:p>
            <a:pPr rtl="0"/>
            <a:fld id="{DAE5FABD-26C8-4F74-B1E3-45BC91BC9D7B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5077535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9871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it-IT"/>
              <a:t>Antonella Ciccarelli POLO9 impresa sociale Ancona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13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 rtl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22314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6CD9A-757A-7336-DA69-705FA31DD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AC4EA66-616A-591D-A3E0-9957D06CEE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899B9E4-0DF8-282E-26F5-46E0B4D6DB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767E46-1DF9-694B-B018-7663B91B3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 rtl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35377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 rtl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294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A6643-E13A-5FD5-AFFC-494727799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81DDFC1-0FA1-5A20-A56F-63B32B320C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FD0DD3AD-CD2D-A315-B6E1-1C2FFA9311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E8FC5B8-DC87-B55F-ABBA-3C41D5B580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 rtl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8630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7AA22-F3F3-15CC-9CCC-2E3E5D562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F1FDF9E-33AD-E1E5-F0B0-F035AF9A55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2E22DA2-7D6A-AC14-4FCC-1E048FAE05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BBCE4A1-DF61-8153-7AE2-08B48EEEEB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 rtl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6246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C8EE2-BAF1-3ED1-AE2D-5F3842D2D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95556D1-3262-DE6F-D1A6-98EA796690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AB5E56B-9F60-4A60-FB54-43A021E340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3C6491E-EB3B-695E-B356-077B60C93E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 rtl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5716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 rtl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4910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 rtl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4746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 rtl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598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C13F5C-8632-810D-3D1B-0E705A98A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E57D8D1-E6A9-BB87-13D9-745BA9C9B6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AE195A9-F618-1553-50BB-EF0642D9C2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B883284-DF81-EF81-034E-729B9EE2FB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 rtl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30789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AE5FABD-26C8-4F74-B1E3-45BC91BC9D7B}" type="slidenum">
              <a:rPr lang="it-IT" smtClean="0"/>
              <a:pPr rtl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297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olo_Curr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egnaposto testo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 rtl="0"/>
            <a:r>
              <a:rPr lang="it-IT" noProof="0"/>
              <a:t>I</a:t>
            </a:r>
          </a:p>
        </p:txBody>
      </p:sp>
      <p:sp>
        <p:nvSpPr>
          <p:cNvPr id="48" name="Figura a mano libera: Forma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49" name="Figura a mano libera: Forma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rtl="0"/>
            <a:endParaRPr lang="it-IT" noProof="0"/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rtlCol="0"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rtlCol="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rtl="0"/>
            <a:endParaRPr lang="it-IT" noProof="0"/>
          </a:p>
        </p:txBody>
      </p:sp>
      <p:sp>
        <p:nvSpPr>
          <p:cNvPr id="19" name="Segnaposto immagine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</p:spTree>
    <p:extLst>
      <p:ext uri="{BB962C8B-B14F-4D97-AF65-F5344CB8AC3E}">
        <p14:creationId xmlns:p14="http://schemas.microsoft.com/office/powerpoint/2010/main" val="262540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48640" y="2667000"/>
            <a:ext cx="10288693" cy="3660648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 rtlCol="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215529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_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6954259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_smeral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714886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_aranc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814971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_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8323754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_cele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117665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_grig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8536208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_Blu_patch triangolo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igura a mano libera: Forma 7">
            <a:extLst>
              <a:ext uri="{FF2B5EF4-FFF2-40B4-BE49-F238E27FC236}">
                <a16:creationId xmlns:a16="http://schemas.microsoft.com/office/drawing/2014/main" id="{605BCA9F-FC20-461D-9118-7EC2AC28D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175958" y="0"/>
            <a:ext cx="9016043" cy="6858000"/>
          </a:xfrm>
          <a:custGeom>
            <a:avLst/>
            <a:gdLst>
              <a:gd name="connsiteX0" fmla="*/ 5153328 w 9016043"/>
              <a:gd name="connsiteY0" fmla="*/ 0 h 6858000"/>
              <a:gd name="connsiteX1" fmla="*/ 9016043 w 9016043"/>
              <a:gd name="connsiteY1" fmla="*/ 0 h 6858000"/>
              <a:gd name="connsiteX2" fmla="*/ 9016043 w 9016043"/>
              <a:gd name="connsiteY2" fmla="*/ 6858000 h 6858000"/>
              <a:gd name="connsiteX3" fmla="*/ 0 w 9016043"/>
              <a:gd name="connsiteY3" fmla="*/ 6858000 h 6858000"/>
              <a:gd name="connsiteX4" fmla="*/ 5153328 w 9016043"/>
              <a:gd name="connsiteY4" fmla="*/ 681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16043" h="6858000">
                <a:moveTo>
                  <a:pt x="5153328" y="0"/>
                </a:moveTo>
                <a:lnTo>
                  <a:pt x="9016043" y="0"/>
                </a:lnTo>
                <a:lnTo>
                  <a:pt x="9016043" y="6858000"/>
                </a:lnTo>
                <a:lnTo>
                  <a:pt x="0" y="6858000"/>
                </a:lnTo>
                <a:lnTo>
                  <a:pt x="5153328" y="68183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it-IT" noProof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704092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sottotitolo contenuto 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48641" y="2667000"/>
            <a:ext cx="5775960" cy="3660648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 rtlCol="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8F869F17-9BF3-4974-956D-0CBCD60BA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142137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sottotitolo contenuto e immagine_barra forme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48641" y="2667000"/>
            <a:ext cx="5775960" cy="3660648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 rtlCol="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A654DBB0-1027-4E5D-B635-00F2F173A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433771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ide titolo_Curr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egnaposto testo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 rtl="0"/>
            <a:r>
              <a:rPr lang="it-IT" noProof="0"/>
              <a:t>I</a:t>
            </a:r>
          </a:p>
        </p:txBody>
      </p:sp>
      <p:sp>
        <p:nvSpPr>
          <p:cNvPr id="48" name="Figura a mano libera: Forma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49" name="Figura a mano libera: Forma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rtl="0"/>
            <a:endParaRPr lang="it-IT" noProof="0"/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rtlCol="0"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rtlCol="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rtl="0"/>
            <a:endParaRPr lang="it-IT" noProof="0"/>
          </a:p>
        </p:txBody>
      </p:sp>
      <p:sp>
        <p:nvSpPr>
          <p:cNvPr id="19" name="Segnaposto immagine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</p:spTree>
    <p:extLst>
      <p:ext uri="{BB962C8B-B14F-4D97-AF65-F5344CB8AC3E}">
        <p14:creationId xmlns:p14="http://schemas.microsoft.com/office/powerpoint/2010/main" val="13920827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sottotitolo contenuto e immagine_barra forme bianca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01" y="112976"/>
            <a:ext cx="6858000" cy="6745024"/>
          </a:xfr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2" name="Segnaposto testo 16">
            <a:extLst>
              <a:ext uri="{FF2B5EF4-FFF2-40B4-BE49-F238E27FC236}">
                <a16:creationId xmlns:a16="http://schemas.microsoft.com/office/drawing/2014/main" id="{E59725C5-1168-4A5F-B420-8E056201968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5238089" y="208890"/>
            <a:ext cx="6745024" cy="6553200"/>
          </a:xfrm>
          <a:gradFill flip="none" rotWithShape="1">
            <a:gsLst>
              <a:gs pos="0">
                <a:schemeClr val="bg1"/>
              </a:gs>
              <a:gs pos="82000">
                <a:schemeClr val="bg1">
                  <a:alpha val="0"/>
                </a:schemeClr>
              </a:gs>
            </a:gsLst>
            <a:lin ang="16200000" scaled="1"/>
            <a:tileRect/>
          </a:gradFill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48641" y="2667000"/>
            <a:ext cx="5775960" cy="3660648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 rtlCol="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6" name="Segnaposto numero diapositiva 5">
            <a:extLst>
              <a:ext uri="{FF2B5EF4-FFF2-40B4-BE49-F238E27FC236}">
                <a16:creationId xmlns:a16="http://schemas.microsoft.com/office/drawing/2014/main" id="{7532AFA8-ADE4-4C3E-AF0A-235C724999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747721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  <p15:guide id="3" pos="432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sottotitolo contenuto e metà immagine orizzontale_barra forme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11094718" cy="1757126"/>
          </a:xfr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48640" y="4709677"/>
            <a:ext cx="11094717" cy="1500876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 rtlCol="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4232B29A-2701-4A73-83CF-09E0AB1B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946410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sottotitolo contenuto e metà immagine_barra forme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5775959" cy="3543552"/>
          </a:xfr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553200" y="2667001"/>
            <a:ext cx="5090157" cy="3543552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 rtlCol="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6A52166E-5DA9-4AA1-9355-E8DBFDD90A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9640959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à immagine titolo contenuto e barra forme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48640" y="4617492"/>
            <a:ext cx="9890759" cy="1527048"/>
          </a:xfrm>
        </p:spPr>
        <p:txBody>
          <a:bodyPr lIns="91440" rIns="91440"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Inserisci immagine</a:t>
            </a:r>
          </a:p>
        </p:txBody>
      </p:sp>
      <p:sp>
        <p:nvSpPr>
          <p:cNvPr id="12" name="Segnaposto numero diapositiva 5">
            <a:extLst>
              <a:ext uri="{FF2B5EF4-FFF2-40B4-BE49-F238E27FC236}">
                <a16:creationId xmlns:a16="http://schemas.microsoft.com/office/drawing/2014/main" id="{E9FF8476-DF8C-4276-8CF6-44BC91B88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2700533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à immagine titolo due colonne contenuto e barra forme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11099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48641" y="4617492"/>
            <a:ext cx="5212080" cy="1527048"/>
          </a:xfrm>
        </p:spPr>
        <p:txBody>
          <a:bodyPr lIns="91440" rIns="91440"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Inserisci immagine</a:t>
            </a:r>
          </a:p>
        </p:txBody>
      </p:sp>
      <p:sp>
        <p:nvSpPr>
          <p:cNvPr id="12" name="Segnaposto contenuto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446520" y="4617492"/>
            <a:ext cx="5212080" cy="1527048"/>
          </a:xfrm>
        </p:spPr>
        <p:txBody>
          <a:bodyPr lIns="91440" rIns="91440"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4" name="Segnaposto numero diapositiva 5">
            <a:extLst>
              <a:ext uri="{FF2B5EF4-FFF2-40B4-BE49-F238E27FC236}">
                <a16:creationId xmlns:a16="http://schemas.microsoft.com/office/drawing/2014/main" id="{FC5AD12C-F7F6-431D-ABA4-F7E37CACE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4900304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tà immagine titolo due colonne contenuto e barra forme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698" y="3735622"/>
            <a:ext cx="5013960" cy="2408917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3" name="Segnaposto testo 16">
            <a:extLst>
              <a:ext uri="{FF2B5EF4-FFF2-40B4-BE49-F238E27FC236}">
                <a16:creationId xmlns:a16="http://schemas.microsoft.com/office/drawing/2014/main" id="{38376498-C218-4EDB-8416-A59802EF2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1981199"/>
            <a:ext cx="4389542" cy="4163339"/>
          </a:xfrm>
          <a:solidFill>
            <a:schemeClr val="bg1"/>
          </a:solidFill>
          <a:ln w="28575">
            <a:solidFill>
              <a:schemeClr val="accent2"/>
            </a:solidFill>
          </a:ln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12" name="Segnaposto contenuto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589520" y="2286000"/>
            <a:ext cx="3688080" cy="3581400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accent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it-IT" noProof="0"/>
              <a:t>Contenuto importante</a:t>
            </a:r>
          </a:p>
        </p:txBody>
      </p:sp>
      <p:sp>
        <p:nvSpPr>
          <p:cNvPr id="8" name="Segnaposto immagine 7">
            <a:extLst>
              <a:ext uri="{FF2B5EF4-FFF2-40B4-BE49-F238E27FC236}">
                <a16:creationId xmlns:a16="http://schemas.microsoft.com/office/drawing/2014/main" id="{1EC81B64-070E-43F3-BCB5-833AB965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3717925"/>
            <a:ext cx="914400" cy="930275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15" name="Segnaposto numero diapositiva 5">
            <a:extLst>
              <a:ext uri="{FF2B5EF4-FFF2-40B4-BE49-F238E27FC236}">
                <a16:creationId xmlns:a16="http://schemas.microsoft.com/office/drawing/2014/main" id="{8D5893EC-1256-429B-9581-379342C23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666431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à immagine immagini multiple titolo due colonne contenuto e barra forme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0" y="4176259"/>
            <a:ext cx="4343400" cy="1968280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4" name="Segnaposto immagine 8">
            <a:extLst>
              <a:ext uri="{FF2B5EF4-FFF2-40B4-BE49-F238E27FC236}">
                <a16:creationId xmlns:a16="http://schemas.microsoft.com/office/drawing/2014/main" id="{96DE17A8-F4B7-4571-A6E8-FD28BA425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42834" y="1066801"/>
            <a:ext cx="3505199" cy="50777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5" name="Segnaposto immagine 8">
            <a:extLst>
              <a:ext uri="{FF2B5EF4-FFF2-40B4-BE49-F238E27FC236}">
                <a16:creationId xmlns:a16="http://schemas.microsoft.com/office/drawing/2014/main" id="{9D9A0502-98A2-467D-BE1C-CE8391C73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191000" y="4343400"/>
            <a:ext cx="2743200" cy="18011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6" name="Segnaposto immagine 8">
            <a:extLst>
              <a:ext uri="{FF2B5EF4-FFF2-40B4-BE49-F238E27FC236}">
                <a16:creationId xmlns:a16="http://schemas.microsoft.com/office/drawing/2014/main" id="{8298DB4E-3B92-4CA4-852A-9F647E721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191000" y="1066801"/>
            <a:ext cx="2743200" cy="3126023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Inserisci immagine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E528B4D-15E8-4161-96F7-75D0217AD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2694295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intera con barra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6745024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Inserisci immagine</a:t>
            </a:r>
          </a:p>
        </p:txBody>
      </p:sp>
      <p:sp>
        <p:nvSpPr>
          <p:cNvPr id="10" name="Segnaposto numero diapositiva 5">
            <a:extLst>
              <a:ext uri="{FF2B5EF4-FFF2-40B4-BE49-F238E27FC236}">
                <a16:creationId xmlns:a16="http://schemas.microsoft.com/office/drawing/2014/main" id="{7C67066A-9B9E-468B-97C6-94BF615FA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82AF7E6-6C19-4A41-BFA5-44C4F2A3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11124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inte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Inserisci immagine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9FC59837-0A86-4467-BB38-E2AC882F3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8857779-E765-4EC2-825C-B8E41285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046070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magine inte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Inserisci immagine</a:t>
            </a:r>
          </a:p>
        </p:txBody>
      </p:sp>
      <p:sp>
        <p:nvSpPr>
          <p:cNvPr id="6" name="Segnaposto testo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61801" y="1189969"/>
            <a:ext cx="4389542" cy="4677431"/>
          </a:xfrm>
          <a:solidFill>
            <a:schemeClr val="bg1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612321" y="1494770"/>
            <a:ext cx="3688080" cy="3915430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it-IT" noProof="0"/>
              <a:t>Contenuto importante</a:t>
            </a:r>
          </a:p>
        </p:txBody>
      </p:sp>
      <p:sp>
        <p:nvSpPr>
          <p:cNvPr id="10" name="Segnaposto numero diapositiva 5">
            <a:extLst>
              <a:ext uri="{FF2B5EF4-FFF2-40B4-BE49-F238E27FC236}">
                <a16:creationId xmlns:a16="http://schemas.microsoft.com/office/drawing/2014/main" id="{5AE16EF6-8987-4193-B346-1BEA14401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E2D4840-4EB5-4438-9A16-D0006A68A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641329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6914706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Slide titolo_Curr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testo 16">
            <a:extLst>
              <a:ext uri="{FF2B5EF4-FFF2-40B4-BE49-F238E27FC236}">
                <a16:creationId xmlns:a16="http://schemas.microsoft.com/office/drawing/2014/main" id="{50D09E5B-B146-4D08-82EC-846DD89B0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462" y="0"/>
            <a:ext cx="9931338" cy="6823040"/>
          </a:xfrm>
          <a:solidFill>
            <a:schemeClr val="bg1"/>
          </a:solidFill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12" name="Segnaposto testo 16">
            <a:extLst>
              <a:ext uri="{FF2B5EF4-FFF2-40B4-BE49-F238E27FC236}">
                <a16:creationId xmlns:a16="http://schemas.microsoft.com/office/drawing/2014/main" id="{88940597-2E9A-4141-B2D0-C488487F1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0"/>
            <a:ext cx="50863" cy="6858000"/>
          </a:xfrm>
          <a:solidFill>
            <a:schemeClr val="accent2"/>
          </a:solidFill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10" name="Segnaposto testo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0600" y="609600"/>
            <a:ext cx="7429500" cy="56388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95400" y="1905000"/>
            <a:ext cx="5864382" cy="2275238"/>
          </a:xfrm>
        </p:spPr>
        <p:txBody>
          <a:bodyPr rtlCol="0"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95400" y="4297679"/>
            <a:ext cx="4072586" cy="1463040"/>
          </a:xfrm>
        </p:spPr>
        <p:txBody>
          <a:bodyPr lIns="91440" rIns="91440" rtlCol="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13" name="Segnaposto testo 16">
            <a:extLst>
              <a:ext uri="{FF2B5EF4-FFF2-40B4-BE49-F238E27FC236}">
                <a16:creationId xmlns:a16="http://schemas.microsoft.com/office/drawing/2014/main" id="{EA44EEDB-C599-41AA-9D84-D53811C28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0896" y="0"/>
            <a:ext cx="63502" cy="6858000"/>
          </a:xfrm>
          <a:solidFill>
            <a:schemeClr val="accent2"/>
          </a:solidFill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14" name="Segnaposto testo 16">
            <a:extLst>
              <a:ext uri="{FF2B5EF4-FFF2-40B4-BE49-F238E27FC236}">
                <a16:creationId xmlns:a16="http://schemas.microsoft.com/office/drawing/2014/main" id="{FE574478-76DE-4613-8FBD-36B353081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8391" y="0"/>
            <a:ext cx="63502" cy="6858000"/>
          </a:xfrm>
          <a:solidFill>
            <a:schemeClr val="accent2"/>
          </a:solidFill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19" name="Segnaposto immagine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</p:spTree>
    <p:extLst>
      <p:ext uri="{BB962C8B-B14F-4D97-AF65-F5344CB8AC3E}">
        <p14:creationId xmlns:p14="http://schemas.microsoft.com/office/powerpoint/2010/main" val="36956533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magine inte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Inserisci immagine</a:t>
            </a:r>
          </a:p>
        </p:txBody>
      </p:sp>
      <p:sp>
        <p:nvSpPr>
          <p:cNvPr id="6" name="Segnaposto testo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2269" y="1189969"/>
            <a:ext cx="4389542" cy="4677431"/>
          </a:xfrm>
          <a:solidFill>
            <a:schemeClr val="accent2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02789" y="1494770"/>
            <a:ext cx="3688080" cy="3915430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it-IT" noProof="0"/>
              <a:t>Contenuto importante</a:t>
            </a:r>
          </a:p>
        </p:txBody>
      </p:sp>
      <p:sp>
        <p:nvSpPr>
          <p:cNvPr id="10" name="Segnaposto numero diapositiva 5">
            <a:extLst>
              <a:ext uri="{FF2B5EF4-FFF2-40B4-BE49-F238E27FC236}">
                <a16:creationId xmlns:a16="http://schemas.microsoft.com/office/drawing/2014/main" id="{1AC89BA5-7D71-4838-92DC-A9DD44EC0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5614DBA-0879-4C83-B4B4-EECB085A2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441960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219768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sottotitolo contenuto e metà immagine_barra forme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48640" y="4021648"/>
            <a:ext cx="5090157" cy="1884265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5090157" cy="424732"/>
          </a:xfrm>
          <a:noFill/>
        </p:spPr>
        <p:txBody>
          <a:bodyPr wrap="square" lIns="91440" rIns="91440" rtlCol="0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2" name="Segnaposto contenuto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527803" y="4021648"/>
            <a:ext cx="5090157" cy="1884265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3" name="Segnaposto testo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27803" y="3429000"/>
            <a:ext cx="5090157" cy="424732"/>
          </a:xfrm>
          <a:noFill/>
        </p:spPr>
        <p:txBody>
          <a:bodyPr wrap="square" lIns="91440" rIns="91440" rtlCol="0">
            <a:sp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4" name="Segnaposto immagine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15" name="Segnaposto immagine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27803" y="2423061"/>
            <a:ext cx="711197" cy="723544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17" name="Segnaposto numero diapositiva 5">
            <a:extLst>
              <a:ext uri="{FF2B5EF4-FFF2-40B4-BE49-F238E27FC236}">
                <a16:creationId xmlns:a16="http://schemas.microsoft.com/office/drawing/2014/main" id="{C94646A1-59D8-49D7-B0E1-B7771AB22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98066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otitolo contenuto e metà immagine_barra forme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48640" y="4021648"/>
            <a:ext cx="3474720" cy="1884265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3474720" cy="424732"/>
          </a:xfrm>
          <a:noFill/>
        </p:spPr>
        <p:txBody>
          <a:bodyPr wrap="square" lIns="91440" rIns="91440" rtlCol="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2" name="Segnaposto contenuto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358640" y="4021648"/>
            <a:ext cx="3474720" cy="1884265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3" name="Segnaposto testo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58640" y="3429000"/>
            <a:ext cx="3474720" cy="424732"/>
          </a:xfrm>
          <a:noFill/>
        </p:spPr>
        <p:txBody>
          <a:bodyPr wrap="square" lIns="91440" rIns="91440" rtlCol="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4" name="Segnaposto immagine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15" name="Segnaposto immagine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358640" y="2423061"/>
            <a:ext cx="711197" cy="723544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16" name="Segnaposto contenuto 6">
            <a:extLst>
              <a:ext uri="{FF2B5EF4-FFF2-40B4-BE49-F238E27FC236}">
                <a16:creationId xmlns:a16="http://schemas.microsoft.com/office/drawing/2014/main" id="{F4C1E55C-86D8-4053-9865-59D5B4F8A350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168640" y="4021648"/>
            <a:ext cx="3474720" cy="1884265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7" name="Segnaposto testo 7">
            <a:extLst>
              <a:ext uri="{FF2B5EF4-FFF2-40B4-BE49-F238E27FC236}">
                <a16:creationId xmlns:a16="http://schemas.microsoft.com/office/drawing/2014/main" id="{3B68B60C-9D86-4961-A5CE-AB650CA336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68640" y="3429000"/>
            <a:ext cx="3474720" cy="424732"/>
          </a:xfrm>
          <a:noFill/>
        </p:spPr>
        <p:txBody>
          <a:bodyPr wrap="square" lIns="91440" rIns="91440" rtlCol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9" name="Segnaposto immagine 7">
            <a:extLst>
              <a:ext uri="{FF2B5EF4-FFF2-40B4-BE49-F238E27FC236}">
                <a16:creationId xmlns:a16="http://schemas.microsoft.com/office/drawing/2014/main" id="{AFE200E7-D3F0-41C3-92B0-E09677035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168336" y="2423061"/>
            <a:ext cx="711197" cy="723544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520633DF-6AFD-4B07-9AFD-09317A9CC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566824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icona contenuto 2 rig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38400"/>
            <a:ext cx="5901458" cy="975260"/>
          </a:xfrm>
        </p:spPr>
        <p:txBody>
          <a:bodyPr lIns="91440" rIns="91440" rtlCol="0" anchor="ctr">
            <a:noAutofit/>
          </a:bodyPr>
          <a:lstStyle>
            <a:lvl1pPr>
              <a:defRPr/>
            </a:lvl1pPr>
          </a:lstStyle>
          <a:p>
            <a:pPr lvl="0" rtl="0"/>
            <a:r>
              <a:rPr lang="it-IT" noProof="0"/>
              <a:t>Testo descrizione 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474720" cy="424732"/>
          </a:xfrm>
          <a:noFill/>
        </p:spPr>
        <p:txBody>
          <a:bodyPr wrap="square" lIns="91440" rIns="91440" rtlCol="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4" name="Segnaposto immagine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20" name="Segnaposto contenuto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4391622"/>
            <a:ext cx="5901458" cy="975260"/>
          </a:xfrm>
        </p:spPr>
        <p:txBody>
          <a:bodyPr lIns="91440" rIns="91440" rtlCol="0" anchor="ctr">
            <a:noAutofit/>
          </a:bodyPr>
          <a:lstStyle>
            <a:lvl1pPr>
              <a:defRPr/>
            </a:lvl1pPr>
          </a:lstStyle>
          <a:p>
            <a:pPr lvl="0" rtl="0"/>
            <a:r>
              <a:rPr lang="it-IT" noProof="0"/>
              <a:t>Testo descrizione </a:t>
            </a:r>
          </a:p>
        </p:txBody>
      </p:sp>
      <p:sp>
        <p:nvSpPr>
          <p:cNvPr id="21" name="Segnaposto testo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4666886"/>
            <a:ext cx="3474720" cy="424732"/>
          </a:xfrm>
          <a:noFill/>
        </p:spPr>
        <p:txBody>
          <a:bodyPr wrap="square" lIns="91440" rIns="91440" rtlCol="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22" name="Segnaposto immagine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4517480"/>
            <a:ext cx="711197" cy="723544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16" name="Segnaposto numero diapositiva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862157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icona contenuto 3 rig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23061"/>
            <a:ext cx="5901458" cy="1005939"/>
          </a:xfrm>
        </p:spPr>
        <p:txBody>
          <a:bodyPr lIns="91440" rIns="91440" rtlCol="0"/>
          <a:lstStyle>
            <a:lvl1pPr>
              <a:defRPr/>
            </a:lvl1pPr>
          </a:lstStyle>
          <a:p>
            <a:pPr lvl="0" rtl="0"/>
            <a:r>
              <a:rPr lang="it-IT" noProof="0"/>
              <a:t>Testo descrizione 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547465"/>
            <a:ext cx="3810000" cy="757130"/>
          </a:xfrm>
          <a:noFill/>
        </p:spPr>
        <p:txBody>
          <a:bodyPr wrap="square" lIns="91440" rIns="91440" rtlCol="0" anchor="ctr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4" name="Segnaposto immagine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20" name="Segnaposto contenuto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3556396"/>
            <a:ext cx="5901458" cy="1005939"/>
          </a:xfrm>
        </p:spPr>
        <p:txBody>
          <a:bodyPr lIns="91440" rIns="91440" rtlCol="0"/>
          <a:lstStyle>
            <a:lvl1pPr>
              <a:defRPr/>
            </a:lvl1pPr>
          </a:lstStyle>
          <a:p>
            <a:pPr lvl="0" rtl="0"/>
            <a:r>
              <a:rPr lang="it-IT" noProof="0"/>
              <a:t>Testo descrizione </a:t>
            </a:r>
          </a:p>
        </p:txBody>
      </p:sp>
      <p:sp>
        <p:nvSpPr>
          <p:cNvPr id="21" name="Segnaposto testo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3680800"/>
            <a:ext cx="3810000" cy="757130"/>
          </a:xfrm>
          <a:noFill/>
        </p:spPr>
        <p:txBody>
          <a:bodyPr wrap="square" lIns="91440" rIns="91440" rtlCol="0" anchor="ctr">
            <a:sp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22" name="Segnaposto immagine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3697593"/>
            <a:ext cx="711197" cy="723544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16" name="Segnaposto numero diapositiva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13" name="Segnaposto contenuto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562600" y="4689732"/>
            <a:ext cx="5901458" cy="1005939"/>
          </a:xfrm>
        </p:spPr>
        <p:txBody>
          <a:bodyPr lIns="91440" rIns="91440" rtlCol="0"/>
          <a:lstStyle>
            <a:lvl1pPr>
              <a:defRPr/>
            </a:lvl1pPr>
          </a:lstStyle>
          <a:p>
            <a:pPr lvl="0" rtl="0"/>
            <a:r>
              <a:rPr lang="it-IT" noProof="0"/>
              <a:t>Testo descrizione </a:t>
            </a:r>
          </a:p>
        </p:txBody>
      </p:sp>
      <p:sp>
        <p:nvSpPr>
          <p:cNvPr id="17" name="Segnaposto testo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4000" y="4814136"/>
            <a:ext cx="3810000" cy="757130"/>
          </a:xfrm>
          <a:noFill/>
        </p:spPr>
        <p:txBody>
          <a:bodyPr wrap="square" lIns="91440" rIns="91440" rtlCol="0" anchor="ctr">
            <a:spAutoFit/>
          </a:bodyPr>
          <a:lstStyle>
            <a:lvl1pPr marL="0" indent="0">
              <a:buNone/>
              <a:defRPr sz="2400" b="1">
                <a:solidFill>
                  <a:schemeClr val="accent6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9" name="Segnaposto immagine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48944" y="4830929"/>
            <a:ext cx="711197" cy="723544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</p:spTree>
    <p:extLst>
      <p:ext uri="{BB962C8B-B14F-4D97-AF65-F5344CB8AC3E}">
        <p14:creationId xmlns:p14="http://schemas.microsoft.com/office/powerpoint/2010/main" val="2847411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lato patch icona contenuto 3 rig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151214" y="2035302"/>
            <a:ext cx="4312844" cy="914490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 rtl="0"/>
            <a:r>
              <a:rPr lang="it-IT" noProof="0"/>
              <a:t>Testo descrizione 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840" y="2280181"/>
            <a:ext cx="4937760" cy="424732"/>
          </a:xfrm>
          <a:noFill/>
        </p:spPr>
        <p:txBody>
          <a:bodyPr wrap="square" lIns="91440" rIns="91440" rtlCol="0" anchor="ctr">
            <a:noAutofit/>
          </a:bodyPr>
          <a:lstStyle>
            <a:lvl1pPr marL="0" indent="0" algn="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IL TESTO </a:t>
            </a:r>
          </a:p>
        </p:txBody>
      </p:sp>
      <p:sp>
        <p:nvSpPr>
          <p:cNvPr id="14" name="Segnaposto immagine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756426" y="1935993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20" name="Segnaposto contenuto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071132" y="3576256"/>
            <a:ext cx="5392925" cy="914490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 rtl="0"/>
            <a:r>
              <a:rPr lang="it-IT" noProof="0"/>
              <a:t>Testo descrizione </a:t>
            </a:r>
          </a:p>
        </p:txBody>
      </p:sp>
      <p:sp>
        <p:nvSpPr>
          <p:cNvPr id="21" name="Segnaposto testo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8640" y="3846999"/>
            <a:ext cx="4023360" cy="424732"/>
          </a:xfrm>
          <a:noFill/>
        </p:spPr>
        <p:txBody>
          <a:bodyPr wrap="square" lIns="91440" rIns="91440" rtlCol="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5"/>
                </a:solidFill>
              </a:defRPr>
            </a:lvl1pPr>
          </a:lstStyle>
          <a:p>
            <a:pPr lvl="0" rtl="0"/>
            <a:r>
              <a:rPr lang="it-IT" noProof="0"/>
              <a:t>INSERIRE IL TESTO </a:t>
            </a:r>
          </a:p>
        </p:txBody>
      </p:sp>
      <p:sp>
        <p:nvSpPr>
          <p:cNvPr id="22" name="Segnaposto immagine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4774508" y="350281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16" name="Segnaposto numero diapositiva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13" name="Segnaposto contenuto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4949699" y="5117210"/>
            <a:ext cx="6514359" cy="914490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 rtl="0"/>
            <a:r>
              <a:rPr lang="it-IT" noProof="0"/>
              <a:t>Testo descrizione </a:t>
            </a:r>
          </a:p>
        </p:txBody>
      </p:sp>
      <p:sp>
        <p:nvSpPr>
          <p:cNvPr id="17" name="Segnaposto testo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48641" y="5362089"/>
            <a:ext cx="2956560" cy="424732"/>
          </a:xfrm>
          <a:noFill/>
        </p:spPr>
        <p:txBody>
          <a:bodyPr wrap="square" lIns="91440" rIns="91440" rtlCol="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6"/>
                </a:solidFill>
              </a:defRPr>
            </a:lvl1pPr>
          </a:lstStyle>
          <a:p>
            <a:pPr lvl="0" rtl="0"/>
            <a:r>
              <a:rPr lang="it-IT" noProof="0"/>
              <a:t>INSERIRE IL TESTO </a:t>
            </a:r>
          </a:p>
        </p:txBody>
      </p:sp>
      <p:sp>
        <p:nvSpPr>
          <p:cNvPr id="19" name="Segnaposto immagine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80392" y="501790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Icona</a:t>
            </a:r>
          </a:p>
        </p:txBody>
      </p:sp>
      <p:sp>
        <p:nvSpPr>
          <p:cNvPr id="35" name="Figura a mano libera: Forma 34">
            <a:extLst>
              <a:ext uri="{FF2B5EF4-FFF2-40B4-BE49-F238E27FC236}">
                <a16:creationId xmlns:a16="http://schemas.microsoft.com/office/drawing/2014/main" id="{79F57DF2-7AB9-4D3A-AADE-E93D5621B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358974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lato patch 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6" name="Segnaposto numero diapositiva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15" name="Figura a mano libera: Forma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018097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diritto 22">
            <a:extLst>
              <a:ext uri="{FF2B5EF4-FFF2-40B4-BE49-F238E27FC236}">
                <a16:creationId xmlns:a16="http://schemas.microsoft.com/office/drawing/2014/main" id="{C6B9C406-BFD3-481F-9B48-3DCA3A330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7518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diritto 23">
            <a:extLst>
              <a:ext uri="{FF2B5EF4-FFF2-40B4-BE49-F238E27FC236}">
                <a16:creationId xmlns:a16="http://schemas.microsoft.com/office/drawing/2014/main" id="{4AF3D50D-B3D8-4A41-84D8-4BE250D1B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94856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egnaposto immagine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1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 1</a:t>
            </a:r>
          </a:p>
        </p:txBody>
      </p:sp>
      <p:sp>
        <p:nvSpPr>
          <p:cNvPr id="30" name="Segnaposto immagine 8">
            <a:extLst>
              <a:ext uri="{FF2B5EF4-FFF2-40B4-BE49-F238E27FC236}">
                <a16:creationId xmlns:a16="http://schemas.microsoft.com/office/drawing/2014/main" id="{6321F101-EC7B-4128-A7FA-373AC507D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672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 2</a:t>
            </a:r>
          </a:p>
        </p:txBody>
      </p:sp>
      <p:sp>
        <p:nvSpPr>
          <p:cNvPr id="31" name="Segnaposto immagine 8">
            <a:extLst>
              <a:ext uri="{FF2B5EF4-FFF2-40B4-BE49-F238E27FC236}">
                <a16:creationId xmlns:a16="http://schemas.microsoft.com/office/drawing/2014/main" id="{229667AF-39CB-43E6-8D30-A2DDF8365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0010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 3</a:t>
            </a:r>
          </a:p>
        </p:txBody>
      </p:sp>
      <p:sp>
        <p:nvSpPr>
          <p:cNvPr id="32" name="Segnaposto testo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5542992"/>
            <a:ext cx="3642359" cy="424732"/>
          </a:xfrm>
          <a:noFill/>
        </p:spPr>
        <p:txBody>
          <a:bodyPr wrap="square" lIns="91440" rIns="9144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IL TESTO </a:t>
            </a:r>
          </a:p>
        </p:txBody>
      </p:sp>
      <p:sp>
        <p:nvSpPr>
          <p:cNvPr id="33" name="Segnaposto testo 7">
            <a:extLst>
              <a:ext uri="{FF2B5EF4-FFF2-40B4-BE49-F238E27FC236}">
                <a16:creationId xmlns:a16="http://schemas.microsoft.com/office/drawing/2014/main" id="{EB4CA538-2AD9-458A-B582-2FBFEAF60CF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67200" y="5542992"/>
            <a:ext cx="3642359" cy="424732"/>
          </a:xfrm>
          <a:noFill/>
        </p:spPr>
        <p:txBody>
          <a:bodyPr wrap="square" lIns="91440" rIns="9144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IL TESTO </a:t>
            </a:r>
          </a:p>
        </p:txBody>
      </p:sp>
      <p:sp>
        <p:nvSpPr>
          <p:cNvPr id="35" name="Segnaposto testo 7">
            <a:extLst>
              <a:ext uri="{FF2B5EF4-FFF2-40B4-BE49-F238E27FC236}">
                <a16:creationId xmlns:a16="http://schemas.microsoft.com/office/drawing/2014/main" id="{857C263B-EA99-4350-84C0-08B9746AEC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01000" y="5542992"/>
            <a:ext cx="3642359" cy="424732"/>
          </a:xfrm>
          <a:noFill/>
        </p:spPr>
        <p:txBody>
          <a:bodyPr wrap="square" lIns="91440" rIns="9144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 rtl="0"/>
            <a:r>
              <a:rPr lang="it-IT" noProof="0"/>
              <a:t>INSERIRE IL TESTO </a:t>
            </a:r>
          </a:p>
        </p:txBody>
      </p:sp>
    </p:spTree>
    <p:extLst>
      <p:ext uri="{BB962C8B-B14F-4D97-AF65-F5344CB8AC3E}">
        <p14:creationId xmlns:p14="http://schemas.microsoft.com/office/powerpoint/2010/main" val="1184759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6" name="Segnaposto numero diapositiva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15" name="Figura a mano libera: Forma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751397" y="5027659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egnaposto immagine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23902" y="2057402"/>
            <a:ext cx="2743197" cy="274319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32" name="Segnaposto testo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1021" y="5307558"/>
            <a:ext cx="3108959" cy="424732"/>
          </a:xfrm>
          <a:noFill/>
        </p:spPr>
        <p:txBody>
          <a:bodyPr wrap="square" lIns="91440" rIns="9144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INSERIRE IL TESTO </a:t>
            </a:r>
          </a:p>
        </p:txBody>
      </p:sp>
      <p:sp>
        <p:nvSpPr>
          <p:cNvPr id="17" name="Segnaposto testo 7">
            <a:extLst>
              <a:ext uri="{FF2B5EF4-FFF2-40B4-BE49-F238E27FC236}">
                <a16:creationId xmlns:a16="http://schemas.microsoft.com/office/drawing/2014/main" id="{2FD9C5C0-2B13-4BD9-BA25-5F692DE9E82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1021" y="5688559"/>
            <a:ext cx="3108959" cy="323629"/>
          </a:xfrm>
          <a:noFill/>
        </p:spPr>
        <p:txBody>
          <a:bodyPr wrap="square" lIns="91440" rIns="9144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9971D9F8-CAE6-4680-A029-F96D0F1441FD}"/>
              </a:ext>
            </a:extLst>
          </p:cNvPr>
          <p:cNvCxnSpPr>
            <a:cxnSpLocks/>
          </p:cNvCxnSpPr>
          <p:nvPr userDrawn="1"/>
        </p:nvCxnSpPr>
        <p:spPr>
          <a:xfrm flipH="1">
            <a:off x="3907846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diritto 19">
            <a:extLst>
              <a:ext uri="{FF2B5EF4-FFF2-40B4-BE49-F238E27FC236}">
                <a16:creationId xmlns:a16="http://schemas.microsoft.com/office/drawing/2014/main" id="{A31598D0-210A-4FC8-9A7B-BFA0921CF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536511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po 5">
            <a:extLst>
              <a:ext uri="{FF2B5EF4-FFF2-40B4-BE49-F238E27FC236}">
                <a16:creationId xmlns:a16="http://schemas.microsoft.com/office/drawing/2014/main" id="{606439E2-68F5-46DF-9799-ABBEBECFD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906013" y="2754546"/>
            <a:ext cx="3254399" cy="2828600"/>
            <a:chOff x="4431264" y="2199060"/>
            <a:chExt cx="3363136" cy="2828600"/>
          </a:xfrm>
        </p:grpSpPr>
        <p:cxnSp>
          <p:nvCxnSpPr>
            <p:cNvPr id="21" name="Connettore diritto 20">
              <a:extLst>
                <a:ext uri="{FF2B5EF4-FFF2-40B4-BE49-F238E27FC236}">
                  <a16:creationId xmlns:a16="http://schemas.microsoft.com/office/drawing/2014/main" id="{E95E9585-55FC-4C03-8122-DED9B077D9F8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diritto 21">
              <a:extLst>
                <a:ext uri="{FF2B5EF4-FFF2-40B4-BE49-F238E27FC236}">
                  <a16:creationId xmlns:a16="http://schemas.microsoft.com/office/drawing/2014/main" id="{F2403E01-A7A9-4801-84C2-A2B3D9B7F577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Segnaposto immagine 8">
            <a:extLst>
              <a:ext uri="{FF2B5EF4-FFF2-40B4-BE49-F238E27FC236}">
                <a16:creationId xmlns:a16="http://schemas.microsoft.com/office/drawing/2014/main" id="{BDA24073-E1E8-43FF-B135-B2947B9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19" hasCustomPrompt="1"/>
          </p:nvPr>
        </p:nvSpPr>
        <p:spPr>
          <a:xfrm>
            <a:off x="5426747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6" name="Segnaposto immagine 8">
            <a:extLst>
              <a:ext uri="{FF2B5EF4-FFF2-40B4-BE49-F238E27FC236}">
                <a16:creationId xmlns:a16="http://schemas.microsoft.com/office/drawing/2014/main" id="{DAD1D946-AD65-4E2D-A739-D93BA1AC1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0" hasCustomPrompt="1"/>
          </p:nvPr>
        </p:nvSpPr>
        <p:spPr>
          <a:xfrm>
            <a:off x="4408933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7" name="Segnaposto immagine 8">
            <a:extLst>
              <a:ext uri="{FF2B5EF4-FFF2-40B4-BE49-F238E27FC236}">
                <a16:creationId xmlns:a16="http://schemas.microsoft.com/office/drawing/2014/main" id="{036FD13F-5CDF-4A6F-A890-1F23EA590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1" hasCustomPrompt="1"/>
          </p:nvPr>
        </p:nvSpPr>
        <p:spPr>
          <a:xfrm>
            <a:off x="6458832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cxnSp>
        <p:nvCxnSpPr>
          <p:cNvPr id="36" name="Connettore diritto 35">
            <a:extLst>
              <a:ext uri="{FF2B5EF4-FFF2-40B4-BE49-F238E27FC236}">
                <a16:creationId xmlns:a16="http://schemas.microsoft.com/office/drawing/2014/main" id="{4EA974DF-48E5-46E7-9453-8A47028BC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7036660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CA85692E-DBD5-4FD7-95CA-849C10263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8665325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uppo 37">
            <a:extLst>
              <a:ext uri="{FF2B5EF4-FFF2-40B4-BE49-F238E27FC236}">
                <a16:creationId xmlns:a16="http://schemas.microsoft.com/office/drawing/2014/main" id="{606422F5-A2F2-43D5-84EE-F875A28A72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34827" y="2754546"/>
            <a:ext cx="3254399" cy="2828600"/>
            <a:chOff x="4431264" y="2199060"/>
            <a:chExt cx="3363136" cy="2828600"/>
          </a:xfrm>
        </p:grpSpPr>
        <p:cxnSp>
          <p:nvCxnSpPr>
            <p:cNvPr id="39" name="Connettore diritto 38">
              <a:extLst>
                <a:ext uri="{FF2B5EF4-FFF2-40B4-BE49-F238E27FC236}">
                  <a16:creationId xmlns:a16="http://schemas.microsoft.com/office/drawing/2014/main" id="{4BDD12EB-7EFD-4370-A7C6-9E57D6A7C6D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ttore diritto 39">
              <a:extLst>
                <a:ext uri="{FF2B5EF4-FFF2-40B4-BE49-F238E27FC236}">
                  <a16:creationId xmlns:a16="http://schemas.microsoft.com/office/drawing/2014/main" id="{95D1AAC8-713E-418F-B7B4-27B58BDFD77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Segnaposto immagine 8">
            <a:extLst>
              <a:ext uri="{FF2B5EF4-FFF2-40B4-BE49-F238E27FC236}">
                <a16:creationId xmlns:a16="http://schemas.microsoft.com/office/drawing/2014/main" id="{DEE070FD-95C9-4396-B429-69E1E14E3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555561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42" name="Segnaposto immagine 8">
            <a:extLst>
              <a:ext uri="{FF2B5EF4-FFF2-40B4-BE49-F238E27FC236}">
                <a16:creationId xmlns:a16="http://schemas.microsoft.com/office/drawing/2014/main" id="{5A9E7D40-35C3-4F7D-AAB6-D4168037C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537747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43" name="Segnaposto immagine 8">
            <a:extLst>
              <a:ext uri="{FF2B5EF4-FFF2-40B4-BE49-F238E27FC236}">
                <a16:creationId xmlns:a16="http://schemas.microsoft.com/office/drawing/2014/main" id="{13CB6343-C37E-4656-A566-EA9A3A1B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587646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44" name="Segnaposto testo 7">
            <a:extLst>
              <a:ext uri="{FF2B5EF4-FFF2-40B4-BE49-F238E27FC236}">
                <a16:creationId xmlns:a16="http://schemas.microsoft.com/office/drawing/2014/main" id="{847B0A6E-95FE-4876-8783-F2D69813E0D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595850" y="2643605"/>
            <a:ext cx="1311814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45" name="Segnaposto testo 7">
            <a:extLst>
              <a:ext uri="{FF2B5EF4-FFF2-40B4-BE49-F238E27FC236}">
                <a16:creationId xmlns:a16="http://schemas.microsoft.com/office/drawing/2014/main" id="{4E9CD2A8-E96D-45CF-B252-F6F8267FF34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7415" y="4083115"/>
            <a:ext cx="1311814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46" name="Segnaposto testo 7">
            <a:extLst>
              <a:ext uri="{FF2B5EF4-FFF2-40B4-BE49-F238E27FC236}">
                <a16:creationId xmlns:a16="http://schemas.microsoft.com/office/drawing/2014/main" id="{1AE8BBFE-01C4-4028-9B89-8D3A005A4B8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64282" y="5509983"/>
            <a:ext cx="1311814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47" name="Segnaposto testo 7">
            <a:extLst>
              <a:ext uri="{FF2B5EF4-FFF2-40B4-BE49-F238E27FC236}">
                <a16:creationId xmlns:a16="http://schemas.microsoft.com/office/drawing/2014/main" id="{49C15349-435A-457E-9835-D4345AD3ED9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27786" y="2643605"/>
            <a:ext cx="1311814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48" name="Segnaposto testo 7">
            <a:extLst>
              <a:ext uri="{FF2B5EF4-FFF2-40B4-BE49-F238E27FC236}">
                <a16:creationId xmlns:a16="http://schemas.microsoft.com/office/drawing/2014/main" id="{06DC437D-C5F6-49FA-8BF0-932297827EA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689351" y="4083115"/>
            <a:ext cx="1311814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49" name="Segnaposto testo 7">
            <a:extLst>
              <a:ext uri="{FF2B5EF4-FFF2-40B4-BE49-F238E27FC236}">
                <a16:creationId xmlns:a16="http://schemas.microsoft.com/office/drawing/2014/main" id="{9DB16E7F-EE86-4AF9-871B-5614FE2D442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696218" y="5509983"/>
            <a:ext cx="1311814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</p:spTree>
    <p:extLst>
      <p:ext uri="{BB962C8B-B14F-4D97-AF65-F5344CB8AC3E}">
        <p14:creationId xmlns:p14="http://schemas.microsoft.com/office/powerpoint/2010/main" val="36222131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_Org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Segnaposto immagine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960064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0" name="Segnaposto testo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8864" y="2618469"/>
            <a:ext cx="3108959" cy="424732"/>
          </a:xfrm>
          <a:noFill/>
        </p:spPr>
        <p:txBody>
          <a:bodyPr wrap="square" lIns="91440" rIns="91440" rtlCol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INSERIRE IL TESTO </a:t>
            </a:r>
          </a:p>
        </p:txBody>
      </p:sp>
      <p:sp>
        <p:nvSpPr>
          <p:cNvPr id="12" name="Segnaposto testo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88864" y="2999470"/>
            <a:ext cx="3108959" cy="323629"/>
          </a:xfrm>
          <a:noFill/>
        </p:spPr>
        <p:txBody>
          <a:bodyPr wrap="square" lIns="91440" rIns="91440" rtlCol="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46423" y="665228"/>
            <a:ext cx="0" cy="740664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egnaposto immagine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8112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7" name="Segnaposto testo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20494" y="5114385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8" name="Segnaposto testo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0494" y="5346798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19" name="Segnaposto immagine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400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0" name="Segnaposto testo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49294" y="5114385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1" name="Segnaposto testo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294" y="5346798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22" name="Segnaposto immagine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544977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3" name="Segnaposto testo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59044" y="5114385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4" name="Segnaposto testo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59044" y="5346798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25" name="Segnaposto immagine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595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6" name="Segnaposto testo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68794" y="5114385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7" name="Segnaposto testo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968794" y="5346798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28" name="Segnaposto immagine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9066634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9" name="Segnaposto testo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775905" y="5114385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30" name="Segnaposto testo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775905" y="5346798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</p:spTree>
    <p:extLst>
      <p:ext uri="{BB962C8B-B14F-4D97-AF65-F5344CB8AC3E}">
        <p14:creationId xmlns:p14="http://schemas.microsoft.com/office/powerpoint/2010/main" val="372609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_Org grafic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Segnaposto immagine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96641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0" name="Segnaposto testo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25441" y="2618469"/>
            <a:ext cx="3108959" cy="424732"/>
          </a:xfrm>
          <a:noFill/>
        </p:spPr>
        <p:txBody>
          <a:bodyPr wrap="square" lIns="91440" rIns="91440" rtlCol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INSERIRE IL TESTO </a:t>
            </a:r>
          </a:p>
        </p:txBody>
      </p:sp>
      <p:sp>
        <p:nvSpPr>
          <p:cNvPr id="12" name="Segnaposto testo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25441" y="2999470"/>
            <a:ext cx="3108959" cy="323629"/>
          </a:xfrm>
          <a:noFill/>
        </p:spPr>
        <p:txBody>
          <a:bodyPr wrap="square" lIns="91440" rIns="91440" rtlCol="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112012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egnaposto immagine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0527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7" name="Segnaposto testo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5114385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8" name="Segnaposto testo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5346798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19" name="Segnaposto immagine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8815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0" name="Segnaposto testo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5114385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1" name="Segnaposto testo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5346798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22" name="Segnaposto immagine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69127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3" name="Segnaposto testo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5114385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4" name="Segnaposto testo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5346798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25" name="Segnaposto immagine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5010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6" name="Segnaposto testo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5114385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7" name="Segnaposto testo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5346798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28" name="Segnaposto immagine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308140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9" name="Segnaposto testo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5114385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30" name="Segnaposto testo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5346798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31" name="Segnaposto immagine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0115251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32" name="Segnaposto testo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5114385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33" name="Segnaposto testo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5346798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</p:spTree>
    <p:extLst>
      <p:ext uri="{BB962C8B-B14F-4D97-AF65-F5344CB8AC3E}">
        <p14:creationId xmlns:p14="http://schemas.microsoft.com/office/powerpoint/2010/main" val="378265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Slide titolo_Cur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egnaposto immagine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7" name="Segnaposto testo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4" name="Segnaposto testo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rtlCol="0"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rtlCol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664319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_Org grafic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8" name="Segnaposto immagine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78095" y="1905000"/>
            <a:ext cx="1255400" cy="1255400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0" name="Segnaposto testo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01136" y="2288331"/>
            <a:ext cx="3108959" cy="290097"/>
          </a:xfrm>
          <a:noFill/>
        </p:spPr>
        <p:txBody>
          <a:bodyPr wrap="square" lIns="91440" rIns="91440" rtlCol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INSERIRE IL TESTO </a:t>
            </a:r>
          </a:p>
        </p:txBody>
      </p:sp>
      <p:sp>
        <p:nvSpPr>
          <p:cNvPr id="12" name="Segnaposto testo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01136" y="2566041"/>
            <a:ext cx="3108959" cy="221043"/>
          </a:xfrm>
          <a:noFill/>
        </p:spPr>
        <p:txBody>
          <a:bodyPr wrap="square" lIns="91440" rIns="91440" rtlCol="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670561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egnaposto immagine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0984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7" name="Segnaposto testo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4327380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18" name="Segnaposto testo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4497392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19" name="Segnaposto immagine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29272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0" name="Segnaposto testo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4327380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1" name="Segnaposto testo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4497392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22" name="Segnaposto immagine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473699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3" name="Segnaposto testo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4327380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4" name="Segnaposto testo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4497392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25" name="Segnaposto immagine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3" hasCustomPrompt="1"/>
          </p:nvPr>
        </p:nvSpPr>
        <p:spPr>
          <a:xfrm>
            <a:off x="65467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6" name="Segnaposto testo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4327380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27" name="Segnaposto testo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4497392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28" name="Segnaposto immagine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>
          <a:xfrm>
            <a:off x="8353860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9" name="Segnaposto testo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4327380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30" name="Segnaposto testo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4497392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31" name="Segnaposto immagine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9" hasCustomPrompt="1"/>
          </p:nvPr>
        </p:nvSpPr>
        <p:spPr>
          <a:xfrm>
            <a:off x="10160971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32" name="Segnaposto testo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4327380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33" name="Segnaposto testo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4497392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A69BD202-1C38-47A5-8B06-0AADB78AA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2642433"/>
            <a:ext cx="0" cy="5564151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egnaposto immagine 8">
            <a:extLst>
              <a:ext uri="{FF2B5EF4-FFF2-40B4-BE49-F238E27FC236}">
                <a16:creationId xmlns:a16="http://schemas.microsoft.com/office/drawing/2014/main" id="{68CF0B9D-069C-46BA-9B77-7BDE114F3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5" hasCustomPrompt="1"/>
          </p:nvPr>
        </p:nvSpPr>
        <p:spPr>
          <a:xfrm>
            <a:off x="29272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39" name="Segnaposto testo 7">
            <a:extLst>
              <a:ext uri="{FF2B5EF4-FFF2-40B4-BE49-F238E27FC236}">
                <a16:creationId xmlns:a16="http://schemas.microsoft.com/office/drawing/2014/main" id="{6EB5CB55-9BF0-4309-AA93-9540CDA1CE2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590800" y="5988389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40" name="Segnaposto testo 7">
            <a:extLst>
              <a:ext uri="{FF2B5EF4-FFF2-40B4-BE49-F238E27FC236}">
                <a16:creationId xmlns:a16="http://schemas.microsoft.com/office/drawing/2014/main" id="{184A6FF6-89E5-41B3-83AD-E1F1AC1C7187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2590800" y="6158401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41" name="Segnaposto immagine 8">
            <a:extLst>
              <a:ext uri="{FF2B5EF4-FFF2-40B4-BE49-F238E27FC236}">
                <a16:creationId xmlns:a16="http://schemas.microsoft.com/office/drawing/2014/main" id="{65909E03-0C86-44C4-9260-484E8CF63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8" hasCustomPrompt="1"/>
          </p:nvPr>
        </p:nvSpPr>
        <p:spPr>
          <a:xfrm>
            <a:off x="473699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42" name="Segnaposto testo 7">
            <a:extLst>
              <a:ext uri="{FF2B5EF4-FFF2-40B4-BE49-F238E27FC236}">
                <a16:creationId xmlns:a16="http://schemas.microsoft.com/office/drawing/2014/main" id="{0D08C690-4C72-47C4-ADBC-6DBFC463FC37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400550" y="5988389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43" name="Segnaposto testo 7">
            <a:extLst>
              <a:ext uri="{FF2B5EF4-FFF2-40B4-BE49-F238E27FC236}">
                <a16:creationId xmlns:a16="http://schemas.microsoft.com/office/drawing/2014/main" id="{FEBB122E-6E5D-4B48-91C0-C6EB8BA3D2D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400550" y="6158401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44" name="Segnaposto immagine 8">
            <a:extLst>
              <a:ext uri="{FF2B5EF4-FFF2-40B4-BE49-F238E27FC236}">
                <a16:creationId xmlns:a16="http://schemas.microsoft.com/office/drawing/2014/main" id="{A968314E-9F6B-4D90-BC2A-C5BB6AC70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1" hasCustomPrompt="1"/>
          </p:nvPr>
        </p:nvSpPr>
        <p:spPr>
          <a:xfrm>
            <a:off x="65467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45" name="Segnaposto testo 7">
            <a:extLst>
              <a:ext uri="{FF2B5EF4-FFF2-40B4-BE49-F238E27FC236}">
                <a16:creationId xmlns:a16="http://schemas.microsoft.com/office/drawing/2014/main" id="{98FF5C01-8CE1-475F-A59A-011328494FC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6210300" y="5988389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46" name="Segnaposto testo 7">
            <a:extLst>
              <a:ext uri="{FF2B5EF4-FFF2-40B4-BE49-F238E27FC236}">
                <a16:creationId xmlns:a16="http://schemas.microsoft.com/office/drawing/2014/main" id="{DC690F93-088F-498C-9B26-2DCE00A1145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210300" y="6158401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  <p:sp>
        <p:nvSpPr>
          <p:cNvPr id="47" name="Segnaposto immagine 8">
            <a:extLst>
              <a:ext uri="{FF2B5EF4-FFF2-40B4-BE49-F238E27FC236}">
                <a16:creationId xmlns:a16="http://schemas.microsoft.com/office/drawing/2014/main" id="{1D462CE1-BEE9-45C4-AB54-354D05E69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4" hasCustomPrompt="1"/>
          </p:nvPr>
        </p:nvSpPr>
        <p:spPr>
          <a:xfrm>
            <a:off x="8353860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rtlCol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48" name="Segnaposto testo 7">
            <a:extLst>
              <a:ext uri="{FF2B5EF4-FFF2-40B4-BE49-F238E27FC236}">
                <a16:creationId xmlns:a16="http://schemas.microsoft.com/office/drawing/2014/main" id="{9FA2731A-D1B2-4144-8373-12B9313F9BF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017411" y="5988389"/>
            <a:ext cx="1587295" cy="166199"/>
          </a:xfrm>
          <a:noFill/>
        </p:spPr>
        <p:txBody>
          <a:bodyPr wrap="square" lIns="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NOME</a:t>
            </a:r>
          </a:p>
        </p:txBody>
      </p:sp>
      <p:sp>
        <p:nvSpPr>
          <p:cNvPr id="49" name="Segnaposto testo 7">
            <a:extLst>
              <a:ext uri="{FF2B5EF4-FFF2-40B4-BE49-F238E27FC236}">
                <a16:creationId xmlns:a16="http://schemas.microsoft.com/office/drawing/2014/main" id="{F61DF59D-6B27-4EC6-A151-0F9B99DC8051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017411" y="6158401"/>
            <a:ext cx="1587295" cy="166199"/>
          </a:xfrm>
          <a:noFill/>
        </p:spPr>
        <p:txBody>
          <a:bodyPr wrap="square" lIns="0" tIns="0" rIns="0" bIns="0" rtlCol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it-IT" noProof="0"/>
              <a:t>Descrizione</a:t>
            </a:r>
          </a:p>
        </p:txBody>
      </p:sp>
    </p:spTree>
    <p:extLst>
      <p:ext uri="{BB962C8B-B14F-4D97-AF65-F5344CB8AC3E}">
        <p14:creationId xmlns:p14="http://schemas.microsoft.com/office/powerpoint/2010/main" val="1020462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lato patch 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6" name="Segnaposto numero diapositiva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15" name="Figura a mano libera: Forma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80005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to didascalia immagine_bl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rtlCol="0"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7" name="Segnaposto testo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8" name="Segnaposto testo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1927057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to didascalia immagine_arancion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rtlCol="0"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7" name="Segnaposto testo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8" name="Segnaposto testo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5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857058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7" name="Segnaposto testo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 rtlCol="0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8" name="Segnaposto testo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157526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7" name="Segnaposto testo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 rtlCol="0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8" name="Segnaposto testo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40317223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7" name="Segnaposto testo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5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 rtlCol="0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8" name="Segnaposto testo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9861092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egnaposto immagine 8">
            <a:extLst>
              <a:ext uri="{FF2B5EF4-FFF2-40B4-BE49-F238E27FC236}">
                <a16:creationId xmlns:a16="http://schemas.microsoft.com/office/drawing/2014/main" id="{489EE1C9-68AE-4BDD-B34C-9DE809C4D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>
              <a:alpha val="84000"/>
            </a:schemeClr>
          </a:solidFill>
          <a:effectLst/>
        </p:spPr>
        <p:txBody>
          <a:bodyPr wrap="square" rtlCol="0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6" name="Segnaposto testo 16">
            <a:extLst>
              <a:ext uri="{FF2B5EF4-FFF2-40B4-BE49-F238E27FC236}">
                <a16:creationId xmlns:a16="http://schemas.microsoft.com/office/drawing/2014/main" id="{9F89ADF8-2320-4EC3-98EA-5CB618A52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0"/>
            <a:ext cx="6781800" cy="6324600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825" y="2265916"/>
            <a:ext cx="5314950" cy="3488998"/>
          </a:xfrm>
          <a:noFill/>
        </p:spPr>
        <p:txBody>
          <a:bodyPr rtlCol="0" anchor="b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74D12B-58A6-47D1-9B2D-697AB265C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625375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immagine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 rtlCol="0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rtlCol="0"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9" name="Segnaposto testo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973FC1AA-8591-43A1-9962-1599E1A8A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27354822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immagine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1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 rtlCol="0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rtlCol="0"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9" name="Segnaposto testo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7160B2D8-3756-4781-A8DD-692C3F895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931107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Slide titolo_Curr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immagine 18">
            <a:extLst>
              <a:ext uri="{FF2B5EF4-FFF2-40B4-BE49-F238E27FC236}">
                <a16:creationId xmlns:a16="http://schemas.microsoft.com/office/drawing/2014/main" id="{018BFA80-A3BB-4316-BD6E-3E5F6B4D89C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7" name="Segnaposto testo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2" name="Segnaposto testo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10" name="Segnaposto testo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rtlCol="0"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rtlCol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05320110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immagine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5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 rtlCol="0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rtlCol="0"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9" name="Segnaposto testo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9EEDA9EB-20CE-4EA1-9720-40FBEB456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0063650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immagine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7" name="Segnaposto testo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6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 rtlCol="0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rtlCol="0"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9" name="Segnaposto testo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80033509-FE6E-46FC-85C8-B777FBA2F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4389156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iudi-grazie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egnaposto testo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 rtl="0"/>
            <a:r>
              <a:rPr lang="it-IT" noProof="0"/>
              <a:t>I</a:t>
            </a:r>
          </a:p>
        </p:txBody>
      </p:sp>
      <p:sp>
        <p:nvSpPr>
          <p:cNvPr id="48" name="Figura a mano libera: Forma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49" name="Figura a mano libera: Forma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rtl="0"/>
            <a:endParaRPr lang="it-IT" noProof="0"/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1378135" y="1219200"/>
            <a:ext cx="7232465" cy="903638"/>
          </a:xfrm>
        </p:spPr>
        <p:txBody>
          <a:bodyPr rtlCol="0"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it-IT" noProof="0"/>
              <a:t>GRAZIE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rtl="0"/>
            <a:endParaRPr lang="it-IT" noProof="0"/>
          </a:p>
        </p:txBody>
      </p:sp>
      <p:sp>
        <p:nvSpPr>
          <p:cNvPr id="19" name="Segnaposto immagine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</p:spTree>
    <p:extLst>
      <p:ext uri="{BB962C8B-B14F-4D97-AF65-F5344CB8AC3E}">
        <p14:creationId xmlns:p14="http://schemas.microsoft.com/office/powerpoint/2010/main" val="3932519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iudi-graz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egnaposto immagine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27" name="Segnaposto testo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4" name="Segnaposto testo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rtlCol="0"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it-IT" noProof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6122032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iudi-grazie 3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immagine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7" name="Segnaposto testo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2" name="Segnaposto testo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10" name="Segnaposto testo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rtlCol="0"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it-IT" noProof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26534857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iudi-grazie 4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esto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 rtlCol="0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15" name="Segnaposto immagine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933450" y="762000"/>
            <a:ext cx="4381500" cy="3429000"/>
          </a:xfrm>
        </p:spPr>
        <p:txBody>
          <a:bodyPr rtlCol="0" anchor="ctr">
            <a:normAutofit/>
          </a:bodyPr>
          <a:lstStyle>
            <a:lvl1pPr algn="ctr">
              <a:defRPr sz="5000" spc="200" baseline="0"/>
            </a:lvl1pPr>
          </a:lstStyle>
          <a:p>
            <a:pPr rtl="0"/>
            <a:r>
              <a:rPr lang="it-IT" noProof="0"/>
              <a:t>GRAZIE</a:t>
            </a:r>
          </a:p>
        </p:txBody>
      </p:sp>
      <p:sp>
        <p:nvSpPr>
          <p:cNvPr id="7" name="Segnaposto testo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0448034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iudi-grazi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1257300" y="1447800"/>
            <a:ext cx="4114800" cy="3962400"/>
          </a:xfrm>
        </p:spPr>
        <p:txBody>
          <a:bodyPr rtlCol="0" anchor="ctr">
            <a:normAutofit/>
          </a:bodyPr>
          <a:lstStyle>
            <a:lvl1pPr algn="ctr">
              <a:defRPr sz="5000" spc="200" baseline="0"/>
            </a:lvl1pPr>
          </a:lstStyle>
          <a:p>
            <a:pPr rtl="0"/>
            <a:r>
              <a:rPr lang="it-IT" noProof="0"/>
              <a:t>GRAZIE</a:t>
            </a:r>
          </a:p>
        </p:txBody>
      </p:sp>
      <p:sp>
        <p:nvSpPr>
          <p:cNvPr id="7" name="Segnaposto testo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8" name="Segnaposto testo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32553905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1_Titolo e contenuto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3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3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marL="914400" lvl="1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23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046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olo diapositiva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esto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 rtlCol="0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15" name="Segnaposto immagine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33450" y="762000"/>
            <a:ext cx="4381500" cy="3429000"/>
          </a:xfrm>
        </p:spPr>
        <p:txBody>
          <a:bodyPr rtlCol="0" anchor="ctr">
            <a:normAutofit/>
          </a:bodyPr>
          <a:lstStyle>
            <a:lvl1pPr algn="ctr">
              <a:defRPr sz="5000" spc="200" baseline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933450" y="4343400"/>
            <a:ext cx="4381500" cy="1355732"/>
          </a:xfrm>
        </p:spPr>
        <p:txBody>
          <a:bodyPr lIns="91440" rIns="91440" rtlCol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7" name="Segnaposto testo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049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olo diaposi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7" name="Segnaposto testo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57300" y="1447800"/>
            <a:ext cx="4114800" cy="3962400"/>
          </a:xfrm>
        </p:spPr>
        <p:txBody>
          <a:bodyPr rtlCol="0" anchor="ctr">
            <a:normAutofit/>
          </a:bodyPr>
          <a:lstStyle>
            <a:lvl1pPr algn="ctr">
              <a:defRPr sz="5000" spc="200" baseline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057900" y="4495801"/>
            <a:ext cx="4876800" cy="609600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7" name="Segnaposto testo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  <p:sp>
        <p:nvSpPr>
          <p:cNvPr id="8" name="Segnaposto testo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rtlCol="0"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 rtl="0"/>
            <a:r>
              <a:rPr lang="it-IT" noProof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60131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1447800"/>
          </a:xfrm>
        </p:spPr>
        <p:txBody>
          <a:bodyPr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48640" y="2667000"/>
            <a:ext cx="10288693" cy="3660648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14" name="Segnaposto numero diapositiva 5">
            <a:extLst>
              <a:ext uri="{FF2B5EF4-FFF2-40B4-BE49-F238E27FC236}">
                <a16:creationId xmlns:a16="http://schemas.microsoft.com/office/drawing/2014/main" id="{0621E917-505B-493E-99EE-2E57CB332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7924664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72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mfasi 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rtlCol="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48640" y="2667000"/>
            <a:ext cx="10288693" cy="3660648"/>
          </a:xfrm>
        </p:spPr>
        <p:txBody>
          <a:bodyPr lIns="91440" rIns="9144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rtl="0"/>
            <a:r>
              <a:rPr lang="it-IT" noProof="0"/>
              <a:t>Inserire immagine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" y="1676400"/>
            <a:ext cx="10837333" cy="424732"/>
          </a:xfrm>
          <a:solidFill>
            <a:schemeClr val="accent1"/>
          </a:solidFill>
        </p:spPr>
        <p:txBody>
          <a:bodyPr wrap="square" lIns="640080" rIns="91440" rtlCol="0">
            <a:sp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Inserire testo aggiuntivo </a:t>
            </a:r>
          </a:p>
        </p:txBody>
      </p:sp>
      <p:sp>
        <p:nvSpPr>
          <p:cNvPr id="13" name="Segnaposto numero diapositiva 5">
            <a:extLst>
              <a:ext uri="{FF2B5EF4-FFF2-40B4-BE49-F238E27FC236}">
                <a16:creationId xmlns:a16="http://schemas.microsoft.com/office/drawing/2014/main" id="{08E95652-9528-4150-8049-C40C3BB1B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3059476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8640" y="2103120"/>
            <a:ext cx="11106150" cy="422148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42493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9" r:id="rId2"/>
    <p:sldLayoutId id="2147483961" r:id="rId3"/>
    <p:sldLayoutId id="2147483962" r:id="rId4"/>
    <p:sldLayoutId id="2147483964" r:id="rId5"/>
    <p:sldLayoutId id="2147483958" r:id="rId6"/>
    <p:sldLayoutId id="2147483963" r:id="rId7"/>
    <p:sldLayoutId id="2147483957" r:id="rId8"/>
    <p:sldLayoutId id="2147483965" r:id="rId9"/>
    <p:sldLayoutId id="2147483966" r:id="rId10"/>
    <p:sldLayoutId id="2147483996" r:id="rId11"/>
    <p:sldLayoutId id="2147483997" r:id="rId12"/>
    <p:sldLayoutId id="2147483998" r:id="rId13"/>
    <p:sldLayoutId id="2147483999" r:id="rId14"/>
    <p:sldLayoutId id="2147484000" r:id="rId15"/>
    <p:sldLayoutId id="2147484001" r:id="rId16"/>
    <p:sldLayoutId id="2147484007" r:id="rId17"/>
    <p:sldLayoutId id="2147483967" r:id="rId18"/>
    <p:sldLayoutId id="2147483968" r:id="rId19"/>
    <p:sldLayoutId id="2147483987" r:id="rId20"/>
    <p:sldLayoutId id="2147483969" r:id="rId21"/>
    <p:sldLayoutId id="2147483970" r:id="rId22"/>
    <p:sldLayoutId id="2147483971" r:id="rId23"/>
    <p:sldLayoutId id="2147483972" r:id="rId24"/>
    <p:sldLayoutId id="2147483973" r:id="rId25"/>
    <p:sldLayoutId id="2147483978" r:id="rId26"/>
    <p:sldLayoutId id="2147483974" r:id="rId27"/>
    <p:sldLayoutId id="2147483975" r:id="rId28"/>
    <p:sldLayoutId id="2147483976" r:id="rId29"/>
    <p:sldLayoutId id="2147483977" r:id="rId30"/>
    <p:sldLayoutId id="2147483988" r:id="rId31"/>
    <p:sldLayoutId id="2147483989" r:id="rId32"/>
    <p:sldLayoutId id="2147483990" r:id="rId33"/>
    <p:sldLayoutId id="2147483991" r:id="rId34"/>
    <p:sldLayoutId id="2147483992" r:id="rId35"/>
    <p:sldLayoutId id="2147483993" r:id="rId36"/>
    <p:sldLayoutId id="2147483995" r:id="rId37"/>
    <p:sldLayoutId id="2147484002" r:id="rId38"/>
    <p:sldLayoutId id="2147484003" r:id="rId39"/>
    <p:sldLayoutId id="2147484004" r:id="rId40"/>
    <p:sldLayoutId id="2147483994" r:id="rId41"/>
    <p:sldLayoutId id="2147484005" r:id="rId42"/>
    <p:sldLayoutId id="2147484006" r:id="rId43"/>
    <p:sldLayoutId id="2147483979" r:id="rId44"/>
    <p:sldLayoutId id="2147483980" r:id="rId45"/>
    <p:sldLayoutId id="2147483981" r:id="rId46"/>
    <p:sldLayoutId id="2147483982" r:id="rId47"/>
    <p:sldLayoutId id="2147483983" r:id="rId48"/>
    <p:sldLayoutId id="2147483984" r:id="rId49"/>
    <p:sldLayoutId id="2147483985" r:id="rId50"/>
    <p:sldLayoutId id="2147483986" r:id="rId51"/>
    <p:sldLayoutId id="2147484008" r:id="rId52"/>
    <p:sldLayoutId id="2147484009" r:id="rId53"/>
    <p:sldLayoutId id="2147484010" r:id="rId54"/>
    <p:sldLayoutId id="2147484011" r:id="rId55"/>
    <p:sldLayoutId id="2147484012" r:id="rId56"/>
    <p:sldLayoutId id="2147484013" r:id="rId5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keliweb.it/2019/12/come-gestire-i-commenti-su-wordpress/" TargetMode="Externa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creativecommons.org/licenses/by-nc-sa/3.0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7.xml"/><Relationship Id="rId4" Type="http://schemas.openxmlformats.org/officeDocument/2006/relationships/hyperlink" Target="https://pixabay.com/it/photos/donna-primo-piano-intenso-ritratto-1721061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t/photos/donna-primo-piano-intenso-ritratto-1721061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immagine 4">
            <a:extLst>
              <a:ext uri="{FF2B5EF4-FFF2-40B4-BE49-F238E27FC236}">
                <a16:creationId xmlns:a16="http://schemas.microsoft.com/office/drawing/2014/main" id="{09890287-4DB6-4C87-AEAF-17E9594F4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13" b="7813"/>
          <a:stretch>
            <a:fillRect/>
          </a:stretch>
        </p:blipFill>
        <p:spPr/>
      </p:pic>
      <p:sp>
        <p:nvSpPr>
          <p:cNvPr id="285" name="Segnaposto testo 284">
            <a:extLst>
              <a:ext uri="{FF2B5EF4-FFF2-40B4-BE49-F238E27FC236}">
                <a16:creationId xmlns:a16="http://schemas.microsoft.com/office/drawing/2014/main" id="{C0BF9B80-F084-4423-8C1C-E79BE8298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286" name="Segnaposto testo 285">
            <a:extLst>
              <a:ext uri="{FF2B5EF4-FFF2-40B4-BE49-F238E27FC236}">
                <a16:creationId xmlns:a16="http://schemas.microsoft.com/office/drawing/2014/main" id="{9626180B-FF05-48CF-BFB3-C95C9B5DA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it-IT" dirty="0"/>
              <a:t>MOLESTIE E VIOLENZE NEI LUOGHI DI LAVORO</a:t>
            </a:r>
          </a:p>
        </p:txBody>
      </p:sp>
      <p:sp>
        <p:nvSpPr>
          <p:cNvPr id="6" name="Titolo 5">
            <a:extLst>
              <a:ext uri="{FF2B5EF4-FFF2-40B4-BE49-F238E27FC236}">
                <a16:creationId xmlns:a16="http://schemas.microsoft.com/office/drawing/2014/main" id="{3933031D-018B-489E-B613-2113C1CD2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3809" y="1340768"/>
            <a:ext cx="5864382" cy="2839470"/>
          </a:xfrm>
        </p:spPr>
        <p:txBody>
          <a:bodyPr rtlCol="0">
            <a:normAutofit fontScale="90000"/>
          </a:bodyPr>
          <a:lstStyle/>
          <a:p>
            <a:pPr rtl="0"/>
            <a:r>
              <a:rPr lang="it-IT" dirty="0"/>
              <a:t>MOLESTIE E VIOLENZE NEI LUOGHI DI LAVORO</a:t>
            </a:r>
            <a:br>
              <a:rPr lang="it-IT" dirty="0"/>
            </a:br>
            <a:br>
              <a:rPr lang="it-IT" dirty="0"/>
            </a:br>
            <a:r>
              <a:rPr lang="it-IT" dirty="0"/>
              <a:t>C.U.G.</a:t>
            </a:r>
            <a:br>
              <a:rPr lang="it-IT" dirty="0"/>
            </a:br>
            <a:endParaRPr lang="it-IT" dirty="0"/>
          </a:p>
        </p:txBody>
      </p:sp>
      <p:sp>
        <p:nvSpPr>
          <p:cNvPr id="7" name="Sottotitolo 6">
            <a:extLst>
              <a:ext uri="{FF2B5EF4-FFF2-40B4-BE49-F238E27FC236}">
                <a16:creationId xmlns:a16="http://schemas.microsoft.com/office/drawing/2014/main" id="{606F8B2E-A7F5-4413-BEED-BFF7C3D9F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9656" y="4297679"/>
            <a:ext cx="6028535" cy="1463040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it-IT" dirty="0"/>
              <a:t>Regione Marche-Ancona</a:t>
            </a:r>
          </a:p>
          <a:p>
            <a:pPr rtl="0"/>
            <a:r>
              <a:rPr lang="it-IT" dirty="0"/>
              <a:t>Sala Li </a:t>
            </a:r>
            <a:r>
              <a:rPr lang="it-IT" dirty="0" err="1"/>
              <a:t>Madou</a:t>
            </a:r>
            <a:endParaRPr lang="it-IT" dirty="0"/>
          </a:p>
          <a:p>
            <a:r>
              <a:rPr lang="it-IT" dirty="0"/>
              <a:t>8 NOVEMBRE 2024 </a:t>
            </a:r>
          </a:p>
          <a:p>
            <a:pPr rtl="0"/>
            <a:endParaRPr lang="it-IT" dirty="0"/>
          </a:p>
          <a:p>
            <a:pPr rtl="0"/>
            <a:r>
              <a:rPr lang="it-IT" sz="1400" i="1" dirty="0"/>
              <a:t>Antonella Ciccarelli</a:t>
            </a:r>
          </a:p>
          <a:p>
            <a:pPr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5228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36CD2-939E-7D04-3E93-E609A9C16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11">
            <a:extLst>
              <a:ext uri="{FF2B5EF4-FFF2-40B4-BE49-F238E27FC236}">
                <a16:creationId xmlns:a16="http://schemas.microsoft.com/office/drawing/2014/main" id="{45992D14-928A-E4F1-6613-87FFB13BA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485" y="1053305"/>
            <a:ext cx="10805160" cy="707886"/>
          </a:xfrm>
        </p:spPr>
        <p:txBody>
          <a:bodyPr rtlCol="0"/>
          <a:lstStyle/>
          <a:p>
            <a:pPr rtl="0"/>
            <a:r>
              <a:rPr lang="it-IT" b="1" dirty="0"/>
              <a:t>AZIONI PREVENTIVE</a:t>
            </a:r>
          </a:p>
        </p:txBody>
      </p:sp>
      <p:sp>
        <p:nvSpPr>
          <p:cNvPr id="13" name="Segnaposto contenuto 12">
            <a:extLst>
              <a:ext uri="{FF2B5EF4-FFF2-40B4-BE49-F238E27FC236}">
                <a16:creationId xmlns:a16="http://schemas.microsoft.com/office/drawing/2014/main" id="{FFD39BAC-ABE6-ECCB-CDD0-DDE3AFAD9C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51214" y="1740790"/>
            <a:ext cx="4312844" cy="1209002"/>
          </a:xfrm>
        </p:spPr>
        <p:txBody>
          <a:bodyPr rtlCol="0"/>
          <a:lstStyle/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lang="it-IT" dirty="0"/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• spazi adeguati • serrature, divisori, illuminazioni, reception desk • uscite di sicurezza • telecamere a circuito chiuso • ingressi con codici di accesso/badge • aumentare posti a sedere/migliorare l’arredamento • fornire informazioni regolari sui tempi di attesa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lang="it-IT" dirty="0"/>
          </a:p>
        </p:txBody>
      </p:sp>
      <p:sp>
        <p:nvSpPr>
          <p:cNvPr id="24" name="Segnaposto testo 23">
            <a:extLst>
              <a:ext uri="{FF2B5EF4-FFF2-40B4-BE49-F238E27FC236}">
                <a16:creationId xmlns:a16="http://schemas.microsoft.com/office/drawing/2014/main" id="{4A9884EB-A6D5-2FD3-D612-EB67063C27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it-IT" dirty="0"/>
              <a:t>AMBIENTE DI LAVORO</a:t>
            </a:r>
          </a:p>
        </p:txBody>
      </p:sp>
      <p:pic>
        <p:nvPicPr>
          <p:cNvPr id="85" name="Segnaposto immagine 84">
            <a:extLst>
              <a:ext uri="{FF2B5EF4-FFF2-40B4-BE49-F238E27FC236}">
                <a16:creationId xmlns:a16="http://schemas.microsoft.com/office/drawing/2014/main" id="{B8282D61-66E8-FA9B-8257-90906FF58D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-28275" t="-29639" r="-28275" b="-29639"/>
          <a:stretch/>
        </p:blipFill>
        <p:spPr>
          <a:xfrm>
            <a:off x="5756426" y="1935993"/>
            <a:ext cx="1094116" cy="1113108"/>
          </a:xfrm>
        </p:spPr>
      </p:pic>
      <p:sp>
        <p:nvSpPr>
          <p:cNvPr id="23" name="Segnaposto contenuto 22">
            <a:extLst>
              <a:ext uri="{FF2B5EF4-FFF2-40B4-BE49-F238E27FC236}">
                <a16:creationId xmlns:a16="http://schemas.microsoft.com/office/drawing/2014/main" id="{577D1BE6-41E6-549F-572B-E89C603A65C9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071132" y="3377638"/>
            <a:ext cx="5392925" cy="987466"/>
          </a:xfrm>
        </p:spPr>
        <p:txBody>
          <a:bodyPr rtlCol="0"/>
          <a:lstStyle/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lang="it-IT" dirty="0"/>
          </a:p>
          <a:p>
            <a:pPr lvl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</a:pPr>
            <a:r>
              <a:rPr lang="it-IT" dirty="0"/>
              <a:t>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• organico adeguato • evitare condizioni di lavoro in isolamento • migliorare il servizio di accoglienza e di informazione sui tempi di attesa </a:t>
            </a:r>
          </a:p>
          <a:p>
            <a:pPr rtl="0"/>
            <a:endParaRPr lang="it-IT" dirty="0"/>
          </a:p>
        </p:txBody>
      </p:sp>
      <p:sp>
        <p:nvSpPr>
          <p:cNvPr id="25" name="Segnaposto testo 24">
            <a:extLst>
              <a:ext uri="{FF2B5EF4-FFF2-40B4-BE49-F238E27FC236}">
                <a16:creationId xmlns:a16="http://schemas.microsoft.com/office/drawing/2014/main" id="{985BF764-BE1D-656A-42C5-8AA183C938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r>
              <a:rPr lang="it-IT" dirty="0"/>
              <a:t>ORGNIZZAZIONE DEL LAVORO</a:t>
            </a:r>
          </a:p>
        </p:txBody>
      </p:sp>
      <p:pic>
        <p:nvPicPr>
          <p:cNvPr id="87" name="Segnaposto immagine 86">
            <a:extLst>
              <a:ext uri="{FF2B5EF4-FFF2-40B4-BE49-F238E27FC236}">
                <a16:creationId xmlns:a16="http://schemas.microsoft.com/office/drawing/2014/main" id="{8732B633-29A9-3FA0-A3D5-F10C93DD8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-24968" t="-26383" r="-24968" b="-26383"/>
          <a:stretch/>
        </p:blipFill>
        <p:spPr>
          <a:xfrm>
            <a:off x="4774508" y="3502811"/>
            <a:ext cx="1094116" cy="1113108"/>
          </a:xfrm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4F443636-DA51-31F8-05AD-DAB508242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it-IT" smtClean="0"/>
              <a:pPr rtl="0"/>
              <a:t>10</a:t>
            </a:fld>
            <a:endParaRPr lang="it-IT"/>
          </a:p>
        </p:txBody>
      </p:sp>
      <p:sp>
        <p:nvSpPr>
          <p:cNvPr id="34" name="Segnaposto contenuto 33">
            <a:extLst>
              <a:ext uri="{FF2B5EF4-FFF2-40B4-BE49-F238E27FC236}">
                <a16:creationId xmlns:a16="http://schemas.microsoft.com/office/drawing/2014/main" id="{4C23F106-DDBD-B53C-7D7A-2BFFDD6ADC34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4949699" y="5117209"/>
            <a:ext cx="6514359" cy="1113107"/>
          </a:xfrm>
        </p:spPr>
        <p:txBody>
          <a:bodyPr rtlCol="0"/>
          <a:lstStyle/>
          <a:p>
            <a:pPr rtl="0"/>
            <a:r>
              <a:rPr lang="it-IT" dirty="0"/>
              <a:t>riconoscere i segnali precoci di aggressività • strategie di gestione dei pazienti/familiari ‟difficili” • istituire procedure condivise a tutela del personale • gestione dello stress • sostegno psicologico alla vittima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161BFC7-073E-36BA-58D3-E4DFBF66A38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r>
              <a:rPr lang="it-IT" dirty="0"/>
              <a:t>FORMAZIONE DEL PERSONALE</a:t>
            </a:r>
          </a:p>
        </p:txBody>
      </p:sp>
      <p:pic>
        <p:nvPicPr>
          <p:cNvPr id="89" name="Segnaposto immagine 88">
            <a:extLst>
              <a:ext uri="{FF2B5EF4-FFF2-40B4-BE49-F238E27FC236}">
                <a16:creationId xmlns:a16="http://schemas.microsoft.com/office/drawing/2014/main" id="{5E72C69A-7ED7-9971-EA11-59B9A56B9A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27"/>
          </p:nvPr>
        </p:nvPicPr>
        <p:blipFill rotWithShape="1"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l="-18093" t="-19179" r="-18093" b="-19179"/>
          <a:stretch/>
        </p:blipFill>
        <p:spPr>
          <a:xfrm>
            <a:off x="3680392" y="5017901"/>
            <a:ext cx="1094116" cy="1113108"/>
          </a:xfrm>
        </p:spPr>
      </p:pic>
      <p:sp>
        <p:nvSpPr>
          <p:cNvPr id="29" name="Segnaposto testo 119">
            <a:extLst>
              <a:ext uri="{FF2B5EF4-FFF2-40B4-BE49-F238E27FC236}">
                <a16:creationId xmlns:a16="http://schemas.microsoft.com/office/drawing/2014/main" id="{285803FD-19CE-EE90-F181-2E651074A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endParaRPr lang="it-IT"/>
          </a:p>
        </p:txBody>
      </p:sp>
      <p:cxnSp>
        <p:nvCxnSpPr>
          <p:cNvPr id="38" name="Connettore diritto 37">
            <a:extLst>
              <a:ext uri="{FF2B5EF4-FFF2-40B4-BE49-F238E27FC236}">
                <a16:creationId xmlns:a16="http://schemas.microsoft.com/office/drawing/2014/main" id="{DEE98630-DDE6-4103-AEE9-178319429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48640" y="3263024"/>
            <a:ext cx="4389120" cy="0"/>
          </a:xfrm>
          <a:prstGeom prst="line">
            <a:avLst/>
          </a:prstGeom>
          <a:ln w="190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diritto 39">
            <a:extLst>
              <a:ext uri="{FF2B5EF4-FFF2-40B4-BE49-F238E27FC236}">
                <a16:creationId xmlns:a16="http://schemas.microsoft.com/office/drawing/2014/main" id="{110F4EE0-E578-3E00-9DC3-E8DBD5FFD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48640" y="4803978"/>
            <a:ext cx="3200400" cy="0"/>
          </a:xfrm>
          <a:prstGeom prst="line">
            <a:avLst/>
          </a:prstGeom>
          <a:ln w="190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195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e 7">
            <a:extLst>
              <a:ext uri="{FF2B5EF4-FFF2-40B4-BE49-F238E27FC236}">
                <a16:creationId xmlns:a16="http://schemas.microsoft.com/office/drawing/2014/main" id="{152902DB-60A1-4BBC-BD80-ABD51351C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04200" y="2590800"/>
            <a:ext cx="2209800" cy="22098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innerShdw blurRad="2667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C8287F1B-3E25-4481-B199-24E6AD18D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rtlCol="0"/>
          <a:lstStyle/>
          <a:p>
            <a:pPr rtl="0"/>
            <a:r>
              <a:rPr lang="it-IT" b="1" dirty="0"/>
              <a:t>CICLO AGGRESSIVITA’ e DE-ESCALATION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101D4ADB-79CE-478E-8FBE-53E59DEC9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it-IT" smtClean="0"/>
              <a:pPr rtl="0"/>
              <a:t>11</a:t>
            </a:fld>
            <a:endParaRPr lang="it-IT" dirty="0"/>
          </a:p>
        </p:txBody>
      </p:sp>
      <p:sp>
        <p:nvSpPr>
          <p:cNvPr id="5" name="Segnaposto testo 119">
            <a:extLst>
              <a:ext uri="{FF2B5EF4-FFF2-40B4-BE49-F238E27FC236}">
                <a16:creationId xmlns:a16="http://schemas.microsoft.com/office/drawing/2014/main" id="{A8F5C4E3-6105-466B-A340-80D73DB22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endParaRPr lang="it-IT" dirty="0"/>
          </a:p>
        </p:txBody>
      </p:sp>
      <p:graphicFrame>
        <p:nvGraphicFramePr>
          <p:cNvPr id="7" name="Grafico 6" descr="grafico">
            <a:extLst>
              <a:ext uri="{FF2B5EF4-FFF2-40B4-BE49-F238E27FC236}">
                <a16:creationId xmlns:a16="http://schemas.microsoft.com/office/drawing/2014/main" id="{423F99F7-105E-4F90-AEE5-0ABC1BA8E8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7257581"/>
              </p:ext>
            </p:extLst>
          </p:nvPr>
        </p:nvGraphicFramePr>
        <p:xfrm>
          <a:off x="7543800" y="2133600"/>
          <a:ext cx="3530600" cy="3471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egnaposto contenuto 12">
            <a:extLst>
              <a:ext uri="{FF2B5EF4-FFF2-40B4-BE49-F238E27FC236}">
                <a16:creationId xmlns:a16="http://schemas.microsoft.com/office/drawing/2014/main" id="{5F307770-38D8-49CA-BFD0-64F78C89348C}"/>
              </a:ext>
            </a:extLst>
          </p:cNvPr>
          <p:cNvSpPr txBox="1">
            <a:spLocks/>
          </p:cNvSpPr>
          <p:nvPr/>
        </p:nvSpPr>
        <p:spPr>
          <a:xfrm>
            <a:off x="548641" y="2667000"/>
            <a:ext cx="3261359" cy="25146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rtl="0">
              <a:buNone/>
            </a:pPr>
            <a:endParaRPr lang="it-IT" dirty="0"/>
          </a:p>
        </p:txBody>
      </p:sp>
      <p:sp>
        <p:nvSpPr>
          <p:cNvPr id="2" name="Ovale 1">
            <a:extLst>
              <a:ext uri="{FF2B5EF4-FFF2-40B4-BE49-F238E27FC236}">
                <a16:creationId xmlns:a16="http://schemas.microsoft.com/office/drawing/2014/main" id="{8A7082BC-C420-0051-3157-572C3CC63510}"/>
              </a:ext>
            </a:extLst>
          </p:cNvPr>
          <p:cNvSpPr/>
          <p:nvPr/>
        </p:nvSpPr>
        <p:spPr>
          <a:xfrm>
            <a:off x="548640" y="1742476"/>
            <a:ext cx="6120680" cy="49631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84048" lvl="0" indent="-384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it-IT" b="1" dirty="0"/>
              <a:t>Il ciclo dell’aggressività si compone di cinque fasi</a:t>
            </a:r>
            <a:r>
              <a:rPr lang="it-IT" dirty="0"/>
              <a:t>, che vanno prontamente riconosciute, poiché ciascuna di esse risulta associata a specifiche tecniche di intervento. </a:t>
            </a:r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it-IT" dirty="0"/>
              <a:t>Il ciclo dell’aggressività si scatena solitamente a seguito di uno o </a:t>
            </a:r>
            <a:r>
              <a:rPr lang="it-IT" dirty="0" err="1"/>
              <a:t>piu</a:t>
            </a:r>
            <a:r>
              <a:rPr lang="it-IT" dirty="0"/>
              <a:t>̀ stimoli (veri o presunti) che l’aggressore percepisce come avversativi (trigger).</a:t>
            </a:r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it-IT" dirty="0"/>
              <a:t>La de-escalation consiste in interventi di desensibilizzazione progressivamente volti a ridurre e contenere lo sviluppo naturale del ciclo dell’aggressività.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073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F4C0C9-9FF9-D3C6-322A-2ECB3BAD7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5 FASI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6462E773-3928-05FB-1B15-7A5952EA9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4FAB73BC-B049-4115-A692-8D63A059BFB8}" type="slidenum">
              <a:rPr lang="it-IT" noProof="0" smtClean="0"/>
              <a:pPr rtl="0"/>
              <a:t>12</a:t>
            </a:fld>
            <a:endParaRPr lang="it-IT" noProof="0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6681481A-10F1-151C-D37A-F6D9E36CC1F4}"/>
              </a:ext>
            </a:extLst>
          </p:cNvPr>
          <p:cNvSpPr/>
          <p:nvPr/>
        </p:nvSpPr>
        <p:spPr>
          <a:xfrm>
            <a:off x="628788" y="2204864"/>
            <a:ext cx="498660" cy="79208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2D91EBF-58A5-B37C-9851-6CA881459DAF}"/>
              </a:ext>
            </a:extLst>
          </p:cNvPr>
          <p:cNvSpPr txBox="1"/>
          <p:nvPr/>
        </p:nvSpPr>
        <p:spPr>
          <a:xfrm>
            <a:off x="1271464" y="1988840"/>
            <a:ext cx="7868489" cy="3214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</a:pPr>
            <a:r>
              <a:rPr lang="it-IT" dirty="0"/>
              <a:t>1 Trigger </a:t>
            </a:r>
            <a:r>
              <a:rPr lang="it-IT" dirty="0">
                <a:latin typeface="Century Gothic"/>
                <a:sym typeface="Century Gothic"/>
              </a:rPr>
              <a:t>                 </a:t>
            </a:r>
            <a:r>
              <a:rPr lang="it-IT" dirty="0"/>
              <a:t> </a:t>
            </a:r>
            <a:r>
              <a:rPr lang="it-IT" sz="1800" dirty="0"/>
              <a:t>FASE DELLA PRE-AGGRESSIONE</a:t>
            </a:r>
            <a:endParaRPr lang="it-IT" dirty="0"/>
          </a:p>
          <a:p>
            <a:pPr lvl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</a:pPr>
            <a:r>
              <a:rPr lang="it-IT" dirty="0"/>
              <a:t>2 Escalation</a:t>
            </a:r>
            <a:r>
              <a:rPr lang="it-IT" sz="4400" dirty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   </a:t>
            </a:r>
            <a:r>
              <a:rPr lang="it-IT" sz="44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it-IT" sz="1800" dirty="0"/>
              <a:t>FASE DELLA PRE-AGGRESSIONE</a:t>
            </a:r>
            <a:endParaRPr lang="it-IT" dirty="0"/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lang="it-IT" dirty="0"/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lang="it-IT" dirty="0"/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3 Critica - </a:t>
            </a:r>
            <a:r>
              <a:rPr lang="it-IT" dirty="0" err="1"/>
              <a:t>Acting</a:t>
            </a:r>
            <a:r>
              <a:rPr lang="it-IT" dirty="0"/>
              <a:t> out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4 Recupero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5 Depressione post crisi </a:t>
            </a:r>
          </a:p>
        </p:txBody>
      </p:sp>
      <p:sp>
        <p:nvSpPr>
          <p:cNvPr id="7" name="Parentesi graffa chiusa 6">
            <a:extLst>
              <a:ext uri="{FF2B5EF4-FFF2-40B4-BE49-F238E27FC236}">
                <a16:creationId xmlns:a16="http://schemas.microsoft.com/office/drawing/2014/main" id="{3AD0FBA9-3420-CAEC-7016-DD842F73A374}"/>
              </a:ext>
            </a:extLst>
          </p:cNvPr>
          <p:cNvSpPr/>
          <p:nvPr/>
        </p:nvSpPr>
        <p:spPr>
          <a:xfrm>
            <a:off x="2711624" y="2060848"/>
            <a:ext cx="144016" cy="12241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BAAE12CB-BF1D-BAA5-0CDF-C9C6B4FAB9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176120" y="521896"/>
            <a:ext cx="4752528" cy="5650304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42BA97B5-2770-0113-43E5-CE01D96320F8}"/>
              </a:ext>
            </a:extLst>
          </p:cNvPr>
          <p:cNvSpPr txBox="1"/>
          <p:nvPr/>
        </p:nvSpPr>
        <p:spPr>
          <a:xfrm>
            <a:off x="6816080" y="6172200"/>
            <a:ext cx="51125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>
                <a:hlinkClick r:id="rId3" tooltip="https://blog.keliweb.it/2019/12/come-gestire-i-commenti-su-wordpress/"/>
              </a:rPr>
              <a:t>Questa foto</a:t>
            </a:r>
            <a:r>
              <a:rPr lang="it-IT" sz="900"/>
              <a:t> di Autore sconosciuto è concesso in licenza da </a:t>
            </a:r>
            <a:r>
              <a:rPr lang="it-IT" sz="900">
                <a:hlinkClick r:id="rId4" tooltip="https://creativecommons.org/licenses/by-nc-sa/3.0/"/>
              </a:rPr>
              <a:t>CC BY-SA-NC</a:t>
            </a:r>
            <a:endParaRPr lang="it-IT" sz="900"/>
          </a:p>
        </p:txBody>
      </p:sp>
    </p:spTree>
    <p:extLst>
      <p:ext uri="{BB962C8B-B14F-4D97-AF65-F5344CB8AC3E}">
        <p14:creationId xmlns:p14="http://schemas.microsoft.com/office/powerpoint/2010/main" val="1202609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7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br>
              <a:rPr lang="it-IT" dirty="0"/>
            </a:br>
            <a:r>
              <a:rPr lang="it-IT" b="1" dirty="0"/>
              <a:t>TRE COMPONENTI:</a:t>
            </a:r>
            <a:br>
              <a:rPr lang="it-IT" b="1" dirty="0"/>
            </a:br>
            <a:endParaRPr b="1" dirty="0"/>
          </a:p>
        </p:txBody>
      </p:sp>
      <p:sp>
        <p:nvSpPr>
          <p:cNvPr id="212" name="Google Shape;212;p17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dirty="0"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it-IT" dirty="0"/>
              <a:t>  </a:t>
            </a:r>
            <a:r>
              <a:rPr lang="it-IT" b="1" dirty="0"/>
              <a:t>Intento</a:t>
            </a:r>
            <a:r>
              <a:rPr lang="it-IT" dirty="0"/>
              <a:t> </a:t>
            </a:r>
            <a:r>
              <a:rPr lang="it-IT" dirty="0">
                <a:latin typeface="Century Gothic"/>
                <a:ea typeface="Century Gothic"/>
                <a:cs typeface="Century Gothic"/>
                <a:sym typeface="Century Gothic"/>
              </a:rPr>
              <a:t>►</a:t>
            </a:r>
            <a:r>
              <a:rPr lang="it-IT" dirty="0"/>
              <a:t>  volontà di arrecare un danno, o in modo diretto o impedendo a qualcuno di compiere azioni piacevoli. </a:t>
            </a:r>
            <a:endParaRPr dirty="0"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it-IT" b="1" dirty="0"/>
              <a:t>Azione</a:t>
            </a:r>
            <a:r>
              <a:rPr lang="it-IT" dirty="0"/>
              <a:t>  </a:t>
            </a:r>
            <a:r>
              <a:rPr lang="it-IT" dirty="0">
                <a:latin typeface="Century Gothic"/>
                <a:ea typeface="Century Gothic"/>
                <a:cs typeface="Century Gothic"/>
                <a:sym typeface="Century Gothic"/>
              </a:rPr>
              <a:t>►</a:t>
            </a:r>
            <a:r>
              <a:rPr lang="it-IT" dirty="0"/>
              <a:t>Può essere dedotta dalle manifestazioni verbali, dall’osservazione delle azioni e dal contesto generale in cui il comportamento viene attuato……= provocare un danno fisico o psichico </a:t>
            </a:r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it-IT" b="1" dirty="0"/>
              <a:t>Stato Emotivo </a:t>
            </a:r>
            <a:r>
              <a:rPr lang="it-IT" dirty="0">
                <a:latin typeface="Century Gothic"/>
                <a:ea typeface="Century Gothic"/>
                <a:cs typeface="Century Gothic"/>
                <a:sym typeface="Century Gothic"/>
              </a:rPr>
              <a:t>►</a:t>
            </a:r>
            <a:r>
              <a:rPr lang="it-IT" dirty="0"/>
              <a:t> sempre presente la rabbia ma possono esserci altri tipi di emozioni che variano in base all’intensità (dalla lieve irritazione alla grave ira)</a:t>
            </a:r>
            <a:endParaRPr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118CC205-4FEF-575F-A976-68F584CC60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447928" y="385763"/>
            <a:ext cx="5220072" cy="217914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immagine 4">
            <a:extLst>
              <a:ext uri="{FF2B5EF4-FFF2-40B4-BE49-F238E27FC236}">
                <a16:creationId xmlns:a16="http://schemas.microsoft.com/office/drawing/2014/main" id="{FFBCF731-478B-42B2-B3C6-ECCC3D68E0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8329286" cy="6858000"/>
          </a:xfrm>
        </p:spPr>
      </p:pic>
      <p:sp>
        <p:nvSpPr>
          <p:cNvPr id="74" name="Segnaposto testo 73">
            <a:extLst>
              <a:ext uri="{FF2B5EF4-FFF2-40B4-BE49-F238E27FC236}">
                <a16:creationId xmlns:a16="http://schemas.microsoft.com/office/drawing/2014/main" id="{C20719F7-6849-4C36-ACDB-C1AE2AAC7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3" name="Titolo 42">
            <a:extLst>
              <a:ext uri="{FF2B5EF4-FFF2-40B4-BE49-F238E27FC236}">
                <a16:creationId xmlns:a16="http://schemas.microsoft.com/office/drawing/2014/main" id="{CF39D3B5-ABDB-4DFF-8107-EF97569C9B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it-IT" b="1" dirty="0"/>
              <a:t>«strategie di de-escalation"</a:t>
            </a:r>
          </a:p>
        </p:txBody>
      </p:sp>
      <p:sp>
        <p:nvSpPr>
          <p:cNvPr id="44" name="Sottotitolo 43">
            <a:extLst>
              <a:ext uri="{FF2B5EF4-FFF2-40B4-BE49-F238E27FC236}">
                <a16:creationId xmlns:a16="http://schemas.microsoft.com/office/drawing/2014/main" id="{F522C824-2C48-4465-AABE-F46286D9E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6080" y="1700808"/>
            <a:ext cx="5040560" cy="4896544"/>
          </a:xfrm>
        </p:spPr>
        <p:txBody>
          <a:bodyPr rtlCol="0">
            <a:normAutofit/>
          </a:bodyPr>
          <a:lstStyle/>
          <a:p>
            <a:pPr marL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it-IT" dirty="0"/>
              <a:t>•tono di voce rassicurante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it-IT" dirty="0"/>
              <a:t>• frasi brevi dal contenuto chiaro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it-IT" dirty="0"/>
              <a:t>• rivolgersi all’interlocutore usando il suo nome  (cognome)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it-IT" dirty="0"/>
              <a:t>• ascoltare senza interrompere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it-IT" dirty="0"/>
              <a:t>• non polemizzare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it-IT" dirty="0"/>
              <a:t>• non dare ordini o avvertimenti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it-IT" dirty="0"/>
              <a:t>• non rimproverare o giudicare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it-IT" dirty="0"/>
              <a:t>• non ironizzare o fare sarcasmo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it-IT" dirty="0"/>
              <a:t>• non sminuire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it-IT" dirty="0"/>
              <a:t>• dichiararsi disponibile per trovare una soluzione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it-IT" dirty="0"/>
              <a:t>• mantenere sempre una distanza di sicurezza </a:t>
            </a:r>
          </a:p>
          <a:p>
            <a:pPr rtl="0"/>
            <a:endParaRPr lang="it-IT" dirty="0"/>
          </a:p>
        </p:txBody>
      </p:sp>
      <p:sp>
        <p:nvSpPr>
          <p:cNvPr id="75" name="Segnaposto testo 74">
            <a:extLst>
              <a:ext uri="{FF2B5EF4-FFF2-40B4-BE49-F238E27FC236}">
                <a16:creationId xmlns:a16="http://schemas.microsoft.com/office/drawing/2014/main" id="{6488F643-327C-4A41-9703-B4932AF5A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 fontScale="55000" lnSpcReduction="20000"/>
          </a:bodyPr>
          <a:lstStyle/>
          <a:p>
            <a:pPr rtl="0"/>
            <a:endParaRPr lang="it-IT"/>
          </a:p>
        </p:txBody>
      </p:sp>
      <p:sp>
        <p:nvSpPr>
          <p:cNvPr id="76" name="Segnaposto testo 75">
            <a:extLst>
              <a:ext uri="{FF2B5EF4-FFF2-40B4-BE49-F238E27FC236}">
                <a16:creationId xmlns:a16="http://schemas.microsoft.com/office/drawing/2014/main" id="{8EE4272D-3A75-4E40-B1D6-C8D1636AB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>
            <a:normAutofit fontScale="55000" lnSpcReduction="20000"/>
          </a:bodyPr>
          <a:lstStyle/>
          <a:p>
            <a:pPr rtl="0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2840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5BD20-33A9-599F-8785-420E5BD99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immagine 4">
            <a:extLst>
              <a:ext uri="{FF2B5EF4-FFF2-40B4-BE49-F238E27FC236}">
                <a16:creationId xmlns:a16="http://schemas.microsoft.com/office/drawing/2014/main" id="{1472B20D-7D8A-737E-03AB-C0F49C0C7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6168008" cy="6858000"/>
          </a:xfrm>
        </p:spPr>
      </p:pic>
      <p:sp>
        <p:nvSpPr>
          <p:cNvPr id="74" name="Segnaposto testo 73">
            <a:extLst>
              <a:ext uri="{FF2B5EF4-FFF2-40B4-BE49-F238E27FC236}">
                <a16:creationId xmlns:a16="http://schemas.microsoft.com/office/drawing/2014/main" id="{56C8F418-D480-E836-75AF-962EC2E5D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3" name="Titolo 42">
            <a:extLst>
              <a:ext uri="{FF2B5EF4-FFF2-40B4-BE49-F238E27FC236}">
                <a16:creationId xmlns:a16="http://schemas.microsoft.com/office/drawing/2014/main" id="{69462B70-7CD7-9402-7A91-D809E7DBF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300" y="2204864"/>
            <a:ext cx="4114800" cy="2736304"/>
          </a:xfrm>
        </p:spPr>
        <p:txBody>
          <a:bodyPr rtlCol="0"/>
          <a:lstStyle/>
          <a:p>
            <a:pPr rtl="0"/>
            <a:r>
              <a:rPr lang="it-IT" b="1" dirty="0"/>
              <a:t>" STAY</a:t>
            </a:r>
            <a:br>
              <a:rPr lang="it-IT" b="1" dirty="0"/>
            </a:br>
            <a:r>
              <a:rPr lang="it-IT" b="1" dirty="0"/>
              <a:t>COOL"</a:t>
            </a:r>
          </a:p>
        </p:txBody>
      </p:sp>
      <p:sp>
        <p:nvSpPr>
          <p:cNvPr id="44" name="Sottotitolo 43">
            <a:extLst>
              <a:ext uri="{FF2B5EF4-FFF2-40B4-BE49-F238E27FC236}">
                <a16:creationId xmlns:a16="http://schemas.microsoft.com/office/drawing/2014/main" id="{5B3B7D1D-438E-CC54-D695-6EF4B9979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48952"/>
            <a:ext cx="5760640" cy="6248400"/>
          </a:xfrm>
        </p:spPr>
        <p:txBody>
          <a:bodyPr rtlCol="0">
            <a:normAutofit/>
          </a:bodyPr>
          <a:lstStyle/>
          <a:p>
            <a:pPr rtl="0"/>
            <a:endParaRPr lang="it-IT" sz="1600" dirty="0">
              <a:latin typeface="Agency FB" panose="020B0503020202020204" pitchFamily="34" charset="0"/>
            </a:endParaRPr>
          </a:p>
          <a:p>
            <a:pPr rtl="0"/>
            <a:endParaRPr lang="it-IT" sz="1600" b="1" dirty="0">
              <a:solidFill>
                <a:schemeClr val="bg1"/>
              </a:solidFill>
              <a:latin typeface="Agency FB" panose="020B0503020202020204" pitchFamily="34" charset="0"/>
            </a:endParaRPr>
          </a:p>
          <a:p>
            <a:pPr rtl="0"/>
            <a:r>
              <a:rPr lang="it-IT" sz="1600" b="1" dirty="0">
                <a:solidFill>
                  <a:schemeClr val="bg1"/>
                </a:solidFill>
                <a:latin typeface="Agency FB" panose="020B0503020202020204" pitchFamily="34" charset="0"/>
              </a:rPr>
              <a:t>S </a:t>
            </a:r>
            <a:r>
              <a:rPr lang="it-IT" sz="16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r>
              <a:rPr lang="it-IT" sz="1600" b="1" dirty="0">
                <a:solidFill>
                  <a:schemeClr val="bg1"/>
                </a:solidFill>
                <a:latin typeface="Agency FB" panose="020B0503020202020204" pitchFamily="34" charset="0"/>
              </a:rPr>
              <a:t>Stand: </a:t>
            </a:r>
            <a:r>
              <a:rPr lang="it-IT" sz="1600" dirty="0">
                <a:solidFill>
                  <a:schemeClr val="bg1"/>
                </a:solidFill>
                <a:latin typeface="Agency FB" panose="020B0503020202020204" pitchFamily="34" charset="0"/>
              </a:rPr>
              <a:t>Stare a distanza: 1.2 braccia di lunghezza. Posizionarsi di lato, piuttosto che faccia a faccia 	</a:t>
            </a:r>
            <a:br>
              <a:rPr lang="it-IT" sz="1600" dirty="0">
                <a:solidFill>
                  <a:schemeClr val="bg1"/>
                </a:solidFill>
                <a:latin typeface="Agency FB" panose="020B0503020202020204" pitchFamily="34" charset="0"/>
              </a:rPr>
            </a:br>
            <a:r>
              <a:rPr lang="it-IT" sz="1600" b="1" dirty="0">
                <a:solidFill>
                  <a:schemeClr val="bg1"/>
                </a:solidFill>
                <a:latin typeface="Agency FB" panose="020B0503020202020204" pitchFamily="34" charset="0"/>
              </a:rPr>
              <a:t>T </a:t>
            </a:r>
            <a:r>
              <a:rPr lang="it-IT" sz="1600" dirty="0">
                <a:solidFill>
                  <a:schemeClr val="bg1"/>
                </a:solidFill>
                <a:latin typeface="Agency FB" panose="020B0503020202020204" pitchFamily="34" charset="0"/>
              </a:rPr>
              <a:t>	</a:t>
            </a:r>
            <a:r>
              <a:rPr lang="it-IT" sz="1600" b="1" dirty="0">
                <a:solidFill>
                  <a:schemeClr val="bg1"/>
                </a:solidFill>
                <a:latin typeface="Agency FB" panose="020B0503020202020204" pitchFamily="34" charset="0"/>
              </a:rPr>
              <a:t>Talk: </a:t>
            </a:r>
            <a:r>
              <a:rPr lang="it-IT" sz="1600" dirty="0">
                <a:solidFill>
                  <a:schemeClr val="bg1"/>
                </a:solidFill>
                <a:latin typeface="Agency FB" panose="020B0503020202020204" pitchFamily="34" charset="0"/>
              </a:rPr>
              <a:t>Parlare con tono di voce uniforme, coinvolto; valutare tempestività e direttive delle risposte </a:t>
            </a:r>
          </a:p>
          <a:p>
            <a:pPr rtl="0"/>
            <a:r>
              <a:rPr lang="it-IT" sz="1600" b="1" dirty="0">
                <a:latin typeface="Agency FB" panose="020B0503020202020204" pitchFamily="34" charset="0"/>
              </a:rPr>
              <a:t>A </a:t>
            </a:r>
            <a:r>
              <a:rPr lang="it-IT" sz="1600" dirty="0">
                <a:latin typeface="Agency FB" panose="020B0503020202020204" pitchFamily="34" charset="0"/>
              </a:rPr>
              <a:t>	</a:t>
            </a:r>
            <a:r>
              <a:rPr lang="it-IT" sz="1600" b="1" dirty="0" err="1">
                <a:latin typeface="Agency FB" panose="020B0503020202020204" pitchFamily="34" charset="0"/>
              </a:rPr>
              <a:t>Ask</a:t>
            </a:r>
            <a:r>
              <a:rPr lang="it-IT" sz="1600" dirty="0">
                <a:latin typeface="Agency FB" panose="020B0503020202020204" pitchFamily="34" charset="0"/>
              </a:rPr>
              <a:t>: Porre inizialmente domande semplici; evitare di essere provocatori; permettere al paziente di dire la sua, acconsentendo a dissentire 	</a:t>
            </a:r>
            <a:br>
              <a:rPr lang="it-IT" sz="1600" dirty="0">
                <a:latin typeface="Agency FB" panose="020B0503020202020204" pitchFamily="34" charset="0"/>
              </a:rPr>
            </a:br>
            <a:r>
              <a:rPr lang="it-IT" sz="1600" b="1" dirty="0">
                <a:latin typeface="Agency FB" panose="020B0503020202020204" pitchFamily="34" charset="0"/>
              </a:rPr>
              <a:t>Y</a:t>
            </a:r>
            <a:r>
              <a:rPr lang="it-IT" sz="1600" dirty="0">
                <a:latin typeface="Agency FB" panose="020B0503020202020204" pitchFamily="34" charset="0"/>
              </a:rPr>
              <a:t> 	</a:t>
            </a:r>
            <a:r>
              <a:rPr lang="it-IT" sz="1600" b="1" dirty="0">
                <a:latin typeface="Agency FB" panose="020B0503020202020204" pitchFamily="34" charset="0"/>
              </a:rPr>
              <a:t>Yellow:</a:t>
            </a:r>
            <a:r>
              <a:rPr lang="it-IT" sz="1600" dirty="0">
                <a:latin typeface="Agency FB" panose="020B0503020202020204" pitchFamily="34" charset="0"/>
              </a:rPr>
              <a:t> Non temere di passare per pauroso. Se si è spaventati uscire dalla stanza, allontanarsi e chiamare aiuto. Meglio essere imbarazzati che percossi 	</a:t>
            </a:r>
            <a:br>
              <a:rPr lang="it-IT" sz="1600" dirty="0">
                <a:latin typeface="Agency FB" panose="020B0503020202020204" pitchFamily="34" charset="0"/>
              </a:rPr>
            </a:br>
            <a:r>
              <a:rPr lang="it-IT" sz="1600" b="1" dirty="0">
                <a:latin typeface="Agency FB" panose="020B0503020202020204" pitchFamily="34" charset="0"/>
              </a:rPr>
              <a:t>C</a:t>
            </a:r>
            <a:r>
              <a:rPr lang="it-IT" sz="1600" dirty="0">
                <a:latin typeface="Agency FB" panose="020B0503020202020204" pitchFamily="34" charset="0"/>
              </a:rPr>
              <a:t> 	</a:t>
            </a:r>
            <a:r>
              <a:rPr lang="it-IT" sz="1600" b="1" dirty="0">
                <a:latin typeface="Agency FB" panose="020B0503020202020204" pitchFamily="34" charset="0"/>
              </a:rPr>
              <a:t>Concise</a:t>
            </a:r>
            <a:r>
              <a:rPr lang="it-IT" sz="1600" dirty="0">
                <a:latin typeface="Agency FB" panose="020B0503020202020204" pitchFamily="34" charset="0"/>
              </a:rPr>
              <a:t>: Non sprecare fiato . Esprimersi in maniera semplice e ripetersi se necessario</a:t>
            </a:r>
          </a:p>
          <a:p>
            <a:pPr rtl="0"/>
            <a:r>
              <a:rPr lang="it-IT" sz="1600" b="1" dirty="0">
                <a:latin typeface="Agency FB" panose="020B0503020202020204" pitchFamily="34" charset="0"/>
              </a:rPr>
              <a:t>O </a:t>
            </a:r>
            <a:r>
              <a:rPr lang="it-IT" sz="1600" dirty="0">
                <a:latin typeface="Agency FB" panose="020B0503020202020204" pitchFamily="34" charset="0"/>
              </a:rPr>
              <a:t>	</a:t>
            </a:r>
            <a:r>
              <a:rPr lang="it-IT" sz="1600" b="1" dirty="0" err="1">
                <a:latin typeface="Agency FB" panose="020B0503020202020204" pitchFamily="34" charset="0"/>
              </a:rPr>
              <a:t>Observational</a:t>
            </a:r>
            <a:r>
              <a:rPr lang="it-IT" sz="1600" b="1" dirty="0">
                <a:latin typeface="Agency FB" panose="020B0503020202020204" pitchFamily="34" charset="0"/>
              </a:rPr>
              <a:t> </a:t>
            </a:r>
            <a:r>
              <a:rPr lang="it-IT" sz="1600" b="1" dirty="0" err="1">
                <a:latin typeface="Agency FB" panose="020B0503020202020204" pitchFamily="34" charset="0"/>
              </a:rPr>
              <a:t>awareness</a:t>
            </a:r>
            <a:r>
              <a:rPr lang="it-IT" sz="1600" dirty="0">
                <a:latin typeface="Agency FB" panose="020B0503020202020204" pitchFamily="34" charset="0"/>
              </a:rPr>
              <a:t>: Consapevolezza di ciò che si osserva. Vigilare sui segnali emotivi e comportamentali. </a:t>
            </a:r>
            <a:br>
              <a:rPr lang="it-IT" sz="1600" dirty="0">
                <a:latin typeface="Agency FB" panose="020B0503020202020204" pitchFamily="34" charset="0"/>
              </a:rPr>
            </a:br>
            <a:r>
              <a:rPr lang="it-IT" sz="1600" b="1" dirty="0">
                <a:latin typeface="Agency FB" panose="020B0503020202020204" pitchFamily="34" charset="0"/>
              </a:rPr>
              <a:t>O </a:t>
            </a:r>
            <a:r>
              <a:rPr lang="it-IT" sz="1600" dirty="0">
                <a:latin typeface="Agency FB" panose="020B0503020202020204" pitchFamily="34" charset="0"/>
              </a:rPr>
              <a:t>	</a:t>
            </a:r>
            <a:r>
              <a:rPr lang="it-IT" sz="1600" b="1" dirty="0">
                <a:latin typeface="Agency FB" panose="020B0503020202020204" pitchFamily="34" charset="0"/>
              </a:rPr>
              <a:t>Options:</a:t>
            </a:r>
            <a:r>
              <a:rPr lang="it-IT" sz="1600" dirty="0">
                <a:latin typeface="Agency FB" panose="020B0503020202020204" pitchFamily="34" charset="0"/>
              </a:rPr>
              <a:t> Offrire alternative. Offrire dell’acqua, il linguaggio universale dell’accoglienza 	</a:t>
            </a:r>
            <a:br>
              <a:rPr lang="it-IT" sz="1600" dirty="0">
                <a:latin typeface="Agency FB" panose="020B0503020202020204" pitchFamily="34" charset="0"/>
              </a:rPr>
            </a:br>
            <a:r>
              <a:rPr lang="it-IT" sz="1600" b="1" dirty="0">
                <a:latin typeface="Agency FB" panose="020B0503020202020204" pitchFamily="34" charset="0"/>
              </a:rPr>
              <a:t>L</a:t>
            </a:r>
            <a:r>
              <a:rPr lang="it-IT" sz="1600" dirty="0">
                <a:latin typeface="Agency FB" panose="020B0503020202020204" pitchFamily="34" charset="0"/>
              </a:rPr>
              <a:t> 	</a:t>
            </a:r>
            <a:r>
              <a:rPr lang="it-IT" sz="1600" b="1" dirty="0">
                <a:latin typeface="Agency FB" panose="020B0503020202020204" pitchFamily="34" charset="0"/>
              </a:rPr>
              <a:t>Look/</a:t>
            </a:r>
            <a:r>
              <a:rPr lang="it-IT" sz="1600" b="1" dirty="0" err="1">
                <a:latin typeface="Agency FB" panose="020B0503020202020204" pitchFamily="34" charset="0"/>
              </a:rPr>
              <a:t>Listen</a:t>
            </a:r>
            <a:r>
              <a:rPr lang="it-IT" sz="1600" dirty="0">
                <a:latin typeface="Agency FB" panose="020B0503020202020204" pitchFamily="34" charset="0"/>
              </a:rPr>
              <a:t>: Essere rispettosi. Mantenere il contato visivo è importante, ma non fissare negli occhi un S.I. potenzialmente aggressivo. Mantenere un’espressione neutrale. Negoziare</a:t>
            </a:r>
            <a:br>
              <a:rPr lang="it-IT" sz="1600" dirty="0">
                <a:latin typeface="Agency FB" panose="020B0503020202020204" pitchFamily="34" charset="0"/>
              </a:rPr>
            </a:br>
            <a:endParaRPr lang="it-IT" dirty="0"/>
          </a:p>
        </p:txBody>
      </p:sp>
      <p:sp>
        <p:nvSpPr>
          <p:cNvPr id="75" name="Segnaposto testo 74">
            <a:extLst>
              <a:ext uri="{FF2B5EF4-FFF2-40B4-BE49-F238E27FC236}">
                <a16:creationId xmlns:a16="http://schemas.microsoft.com/office/drawing/2014/main" id="{829618F2-C6A3-34FD-FFB1-F1F7875BF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>
            <a:normAutofit fontScale="55000" lnSpcReduction="20000"/>
          </a:bodyPr>
          <a:lstStyle/>
          <a:p>
            <a:pPr rtl="0"/>
            <a:endParaRPr lang="it-IT"/>
          </a:p>
        </p:txBody>
      </p:sp>
      <p:sp>
        <p:nvSpPr>
          <p:cNvPr id="76" name="Segnaposto testo 75">
            <a:extLst>
              <a:ext uri="{FF2B5EF4-FFF2-40B4-BE49-F238E27FC236}">
                <a16:creationId xmlns:a16="http://schemas.microsoft.com/office/drawing/2014/main" id="{F05C4635-32B4-19A3-6823-087745A4C7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>
            <a:normAutofit fontScale="55000" lnSpcReduction="20000"/>
          </a:bodyPr>
          <a:lstStyle/>
          <a:p>
            <a:pPr rtl="0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522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gnaposto testo 13">
            <a:extLst>
              <a:ext uri="{FF2B5EF4-FFF2-40B4-BE49-F238E27FC236}">
                <a16:creationId xmlns:a16="http://schemas.microsoft.com/office/drawing/2014/main" id="{E02B9606-F9BC-40CD-9467-6348ACE41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15" name="Segnaposto testo 14">
            <a:extLst>
              <a:ext uri="{FF2B5EF4-FFF2-40B4-BE49-F238E27FC236}">
                <a16:creationId xmlns:a16="http://schemas.microsoft.com/office/drawing/2014/main" id="{A682397A-D234-4487-8E63-23B79C76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13" name="Titolo 12">
            <a:extLst>
              <a:ext uri="{FF2B5EF4-FFF2-40B4-BE49-F238E27FC236}">
                <a16:creationId xmlns:a16="http://schemas.microsoft.com/office/drawing/2014/main" id="{D7199992-58FE-4335-A811-6AFA96B55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                        Grazie</a:t>
            </a: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CF8FCB52-DD55-48F6-9F4A-D2A0F6586E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9052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103F7-FF01-0015-3A39-4BB4A872B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immagine 4">
            <a:extLst>
              <a:ext uri="{FF2B5EF4-FFF2-40B4-BE49-F238E27FC236}">
                <a16:creationId xmlns:a16="http://schemas.microsoft.com/office/drawing/2014/main" id="{9A4E1845-C2FA-9C8B-AAD1-18E6D68ED8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13" b="7813"/>
          <a:stretch>
            <a:fillRect/>
          </a:stretch>
        </p:blipFill>
        <p:spPr/>
      </p:pic>
      <p:sp>
        <p:nvSpPr>
          <p:cNvPr id="285" name="Segnaposto testo 284">
            <a:extLst>
              <a:ext uri="{FF2B5EF4-FFF2-40B4-BE49-F238E27FC236}">
                <a16:creationId xmlns:a16="http://schemas.microsoft.com/office/drawing/2014/main" id="{BE2A62F7-A181-354E-5FFF-B7EF9AED1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286" name="Segnaposto testo 285">
            <a:extLst>
              <a:ext uri="{FF2B5EF4-FFF2-40B4-BE49-F238E27FC236}">
                <a16:creationId xmlns:a16="http://schemas.microsoft.com/office/drawing/2014/main" id="{5E305129-7EF7-76B1-830F-F3CD88190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it-IT" dirty="0"/>
              <a:t>MOLESTIE E VIOLENZE NEI LUOGHI DI LAVORO</a:t>
            </a:r>
          </a:p>
        </p:txBody>
      </p:sp>
      <p:sp>
        <p:nvSpPr>
          <p:cNvPr id="6" name="Titolo 5">
            <a:extLst>
              <a:ext uri="{FF2B5EF4-FFF2-40B4-BE49-F238E27FC236}">
                <a16:creationId xmlns:a16="http://schemas.microsoft.com/office/drawing/2014/main" id="{5979E023-F357-3537-936B-8C5485C8EF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9616" y="1340768"/>
            <a:ext cx="7056784" cy="4101974"/>
          </a:xfrm>
        </p:spPr>
        <p:txBody>
          <a:bodyPr rtlCol="0">
            <a:normAutofit/>
          </a:bodyPr>
          <a:lstStyle/>
          <a:p>
            <a:pPr rtl="0"/>
            <a:br>
              <a:rPr lang="it-IT" dirty="0"/>
            </a:br>
            <a:r>
              <a:rPr lang="it-IT" dirty="0"/>
              <a:t>MOLESTIE</a:t>
            </a:r>
            <a:br>
              <a:rPr lang="it-IT" dirty="0"/>
            </a:br>
            <a:br>
              <a:rPr lang="it-IT" dirty="0"/>
            </a:br>
            <a:r>
              <a:rPr lang="it-IT" sz="1600" b="1" i="0" dirty="0">
                <a:effectLst/>
                <a:latin typeface="Garamond" panose="02020404030301010803" pitchFamily="18" charset="0"/>
              </a:rPr>
              <a:t>sono “quei comportamenti indesiderati, posti in essere per ragioni connesse al sesso, aventi lo scopo o l'effetto di violare la dignità di una lavoratrice o di un lavoratore e di creare un clima intimidatorio, ostile, degradante, umiliante o offensivo</a:t>
            </a:r>
            <a:r>
              <a:rPr lang="it-IT" sz="1600" b="0" i="0" dirty="0">
                <a:effectLst/>
                <a:latin typeface="Garamond" panose="02020404030301010803" pitchFamily="18" charset="0"/>
              </a:rPr>
              <a:t>”</a:t>
            </a:r>
            <a:endParaRPr lang="it-IT" sz="1600" dirty="0">
              <a:latin typeface="Garamond" panose="02020404030301010803" pitchFamily="18" charset="0"/>
            </a:endParaRPr>
          </a:p>
        </p:txBody>
      </p:sp>
      <p:sp>
        <p:nvSpPr>
          <p:cNvPr id="7" name="Sottotitolo 6">
            <a:extLst>
              <a:ext uri="{FF2B5EF4-FFF2-40B4-BE49-F238E27FC236}">
                <a16:creationId xmlns:a16="http://schemas.microsoft.com/office/drawing/2014/main" id="{256CCBB6-EE68-6C2A-B054-64C4222438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9656" y="5589239"/>
            <a:ext cx="6028535" cy="171479"/>
          </a:xfrm>
        </p:spPr>
        <p:txBody>
          <a:bodyPr rtlCol="0">
            <a:normAutofit fontScale="25000" lnSpcReduction="20000"/>
          </a:bodyPr>
          <a:lstStyle/>
          <a:p>
            <a:pPr rtl="0"/>
            <a:endParaRPr lang="it-IT" dirty="0"/>
          </a:p>
          <a:p>
            <a:pPr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30847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735D1-A469-7528-8494-3AEF87857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immagine 4">
            <a:extLst>
              <a:ext uri="{FF2B5EF4-FFF2-40B4-BE49-F238E27FC236}">
                <a16:creationId xmlns:a16="http://schemas.microsoft.com/office/drawing/2014/main" id="{F1C5373C-E571-3E9B-5302-FDBF3EF1A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13" b="7813"/>
          <a:stretch>
            <a:fillRect/>
          </a:stretch>
        </p:blipFill>
        <p:spPr/>
      </p:pic>
      <p:sp>
        <p:nvSpPr>
          <p:cNvPr id="285" name="Segnaposto testo 284">
            <a:extLst>
              <a:ext uri="{FF2B5EF4-FFF2-40B4-BE49-F238E27FC236}">
                <a16:creationId xmlns:a16="http://schemas.microsoft.com/office/drawing/2014/main" id="{CFFCB831-D21E-E06B-F0FB-4A5AA9001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286" name="Segnaposto testo 285">
            <a:extLst>
              <a:ext uri="{FF2B5EF4-FFF2-40B4-BE49-F238E27FC236}">
                <a16:creationId xmlns:a16="http://schemas.microsoft.com/office/drawing/2014/main" id="{977B8E7A-D95B-CBE3-619A-C8D26C3EA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71464" y="609600"/>
            <a:ext cx="9001000" cy="4833142"/>
          </a:xfrm>
        </p:spPr>
        <p:txBody>
          <a:bodyPr rtlCol="0"/>
          <a:lstStyle/>
          <a:p>
            <a:endParaRPr lang="it-IT" b="1" i="0" dirty="0">
              <a:solidFill>
                <a:srgbClr val="002060"/>
              </a:solidFill>
              <a:effectLst/>
              <a:latin typeface="Google Sans"/>
            </a:endParaRPr>
          </a:p>
          <a:p>
            <a:endParaRPr lang="it-IT" b="1" dirty="0">
              <a:solidFill>
                <a:srgbClr val="002060"/>
              </a:solidFill>
              <a:latin typeface="Google Sans"/>
            </a:endParaRPr>
          </a:p>
          <a:p>
            <a:endParaRPr lang="it-IT" b="1" i="0" dirty="0">
              <a:solidFill>
                <a:srgbClr val="002060"/>
              </a:solidFill>
              <a:effectLst/>
              <a:latin typeface="Google Sans"/>
            </a:endParaRPr>
          </a:p>
          <a:p>
            <a:endParaRPr lang="it-IT" b="1" dirty="0">
              <a:solidFill>
                <a:srgbClr val="002060"/>
              </a:solidFill>
              <a:latin typeface="Google Sans"/>
            </a:endParaRPr>
          </a:p>
          <a:p>
            <a:endParaRPr lang="it-IT" b="1" i="0" dirty="0">
              <a:solidFill>
                <a:srgbClr val="002060"/>
              </a:solidFill>
              <a:effectLst/>
              <a:latin typeface="Google Sans"/>
            </a:endParaRPr>
          </a:p>
          <a:p>
            <a:r>
              <a:rPr lang="it-IT" sz="1600" cap="all" spc="100" dirty="0">
                <a:solidFill>
                  <a:schemeClr val="bg1"/>
                </a:solidFill>
                <a:latin typeface="Garamond" panose="02020404030301010803" pitchFamily="18" charset="0"/>
                <a:ea typeface="+mj-ea"/>
                <a:cs typeface="+mj-cs"/>
              </a:rPr>
              <a:t>Costituiscono molestie morali ripetuti comportamenti ostili, diretti contro un individuo, con intento fisicamente o psicologicamente persecutorio, protratti e sistematici, suscettibili di creare un ambiente non rispettoso, umiliante o lesivo dell'integrità psicofisica della persona o della sua dignità.</a:t>
            </a:r>
          </a:p>
        </p:txBody>
      </p:sp>
      <p:sp>
        <p:nvSpPr>
          <p:cNvPr id="6" name="Titolo 5">
            <a:extLst>
              <a:ext uri="{FF2B5EF4-FFF2-40B4-BE49-F238E27FC236}">
                <a16:creationId xmlns:a16="http://schemas.microsoft.com/office/drawing/2014/main" id="{D3C5772E-B9AD-6ACE-F3A0-DE1439F9EE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9616" y="1340768"/>
            <a:ext cx="7056784" cy="4101974"/>
          </a:xfrm>
        </p:spPr>
        <p:txBody>
          <a:bodyPr rtlCol="0">
            <a:normAutofit/>
          </a:bodyPr>
          <a:lstStyle/>
          <a:p>
            <a:pPr rtl="0"/>
            <a:r>
              <a:rPr lang="it-IT" sz="4800" dirty="0"/>
              <a:t>MOLESTIE MORALI</a:t>
            </a:r>
            <a:endParaRPr lang="it-IT" sz="4800" dirty="0">
              <a:latin typeface="Garamond" panose="02020404030301010803" pitchFamily="18" charset="0"/>
            </a:endParaRPr>
          </a:p>
        </p:txBody>
      </p:sp>
      <p:sp>
        <p:nvSpPr>
          <p:cNvPr id="7" name="Sottotitolo 6">
            <a:extLst>
              <a:ext uri="{FF2B5EF4-FFF2-40B4-BE49-F238E27FC236}">
                <a16:creationId xmlns:a16="http://schemas.microsoft.com/office/drawing/2014/main" id="{CCEC70E5-DCDE-52CB-D9D1-19E2397F25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9656" y="5589239"/>
            <a:ext cx="6028535" cy="171479"/>
          </a:xfrm>
        </p:spPr>
        <p:txBody>
          <a:bodyPr rtlCol="0">
            <a:normAutofit fontScale="25000" lnSpcReduction="20000"/>
          </a:bodyPr>
          <a:lstStyle/>
          <a:p>
            <a:pPr rtl="0"/>
            <a:endParaRPr lang="it-IT" dirty="0"/>
          </a:p>
          <a:p>
            <a:pPr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3067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4B840-6A51-5DD4-5378-DAF53F4FB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immagine 4">
            <a:extLst>
              <a:ext uri="{FF2B5EF4-FFF2-40B4-BE49-F238E27FC236}">
                <a16:creationId xmlns:a16="http://schemas.microsoft.com/office/drawing/2014/main" id="{E5943C3C-8E52-7CB6-F1A9-8997FDD3F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13" b="7813"/>
          <a:stretch>
            <a:fillRect/>
          </a:stretch>
        </p:blipFill>
        <p:spPr/>
      </p:pic>
      <p:sp>
        <p:nvSpPr>
          <p:cNvPr id="285" name="Segnaposto testo 284">
            <a:extLst>
              <a:ext uri="{FF2B5EF4-FFF2-40B4-BE49-F238E27FC236}">
                <a16:creationId xmlns:a16="http://schemas.microsoft.com/office/drawing/2014/main" id="{3297A7F4-64D9-C99A-4FC5-A16CECFA5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286" name="Segnaposto testo 285">
            <a:extLst>
              <a:ext uri="{FF2B5EF4-FFF2-40B4-BE49-F238E27FC236}">
                <a16:creationId xmlns:a16="http://schemas.microsoft.com/office/drawing/2014/main" id="{599B1921-3C27-D65A-8381-49CCF9A11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71464" y="609600"/>
            <a:ext cx="9001000" cy="4833142"/>
          </a:xfrm>
        </p:spPr>
        <p:txBody>
          <a:bodyPr rtlCol="0"/>
          <a:lstStyle/>
          <a:p>
            <a:endParaRPr lang="it-IT" b="1" i="0" dirty="0">
              <a:solidFill>
                <a:srgbClr val="002060"/>
              </a:solidFill>
              <a:effectLst/>
              <a:latin typeface="Google Sans"/>
            </a:endParaRPr>
          </a:p>
          <a:p>
            <a:endParaRPr lang="it-IT" b="1" dirty="0">
              <a:solidFill>
                <a:srgbClr val="002060"/>
              </a:solidFill>
              <a:latin typeface="Google Sans"/>
            </a:endParaRPr>
          </a:p>
          <a:p>
            <a:endParaRPr lang="it-IT" sz="5000" cap="all" spc="1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endParaRPr lang="it-IT" b="1" dirty="0">
              <a:solidFill>
                <a:srgbClr val="002060"/>
              </a:solidFill>
              <a:latin typeface="Google Sans"/>
            </a:endParaRPr>
          </a:p>
          <a:p>
            <a:r>
              <a:rPr lang="it-IT" b="0" i="0" dirty="0">
                <a:effectLst/>
                <a:latin typeface="Montserrat" panose="00000500000000000000" pitchFamily="2" charset="0"/>
              </a:rPr>
              <a:t>La violenza di genere può coinvolgere potenzialmente ogni donna: non esiste, infatti, un profilo specifico della donna che subisce violenza. La violenza è trasversale, colpisce donne italiane e migranti, di qualsiasi strato sociale, economico e culturale, senza distinzione d’età, religione, lingua, opinioni politiche e condizioni personali. Così come non esiste un profilo  specifico dell’uomo maltrattante: qualsiasi uomo, indipendentemente dalla sua appartenenza nazionale, religiosa, socio-economica e culturale può maltrattare la propria compagna. La violenza maschile sulle donne assume diverse forme, anche se spesso viene riconosciuta solo quella fisica.</a:t>
            </a:r>
            <a:endParaRPr lang="it-IT" b="1" i="0" dirty="0">
              <a:solidFill>
                <a:srgbClr val="002060"/>
              </a:solidFill>
              <a:effectLst/>
              <a:latin typeface="Google Sans"/>
            </a:endParaRPr>
          </a:p>
        </p:txBody>
      </p:sp>
      <p:sp>
        <p:nvSpPr>
          <p:cNvPr id="6" name="Titolo 5">
            <a:extLst>
              <a:ext uri="{FF2B5EF4-FFF2-40B4-BE49-F238E27FC236}">
                <a16:creationId xmlns:a16="http://schemas.microsoft.com/office/drawing/2014/main" id="{5C7CE396-5554-7B4B-CCA7-5162D4973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9616" y="1340768"/>
            <a:ext cx="7056784" cy="4101974"/>
          </a:xfrm>
        </p:spPr>
        <p:txBody>
          <a:bodyPr rtlCol="0">
            <a:normAutofit/>
          </a:bodyPr>
          <a:lstStyle/>
          <a:p>
            <a:pPr rtl="0"/>
            <a:r>
              <a:rPr lang="it-IT" sz="4800" dirty="0"/>
              <a:t>VIOLENZE</a:t>
            </a:r>
            <a:br>
              <a:rPr lang="it-IT" sz="4800" dirty="0"/>
            </a:br>
            <a:br>
              <a:rPr lang="it-IT" sz="4800" dirty="0"/>
            </a:br>
            <a:r>
              <a:rPr lang="it-IT" sz="1600" b="1" dirty="0">
                <a:latin typeface="Garamond" panose="02020404030301010803" pitchFamily="18" charset="0"/>
              </a:rPr>
              <a:t>La violenza di genere può coinvolgere potenzialmente ogni donna.</a:t>
            </a:r>
            <a:br>
              <a:rPr lang="it-IT" sz="1600" b="1" dirty="0">
                <a:latin typeface="Garamond" panose="02020404030301010803" pitchFamily="18" charset="0"/>
              </a:rPr>
            </a:br>
            <a:br>
              <a:rPr lang="it-IT" sz="1600" b="1" dirty="0">
                <a:latin typeface="Garamond" panose="02020404030301010803" pitchFamily="18" charset="0"/>
              </a:rPr>
            </a:br>
            <a:r>
              <a:rPr lang="it-IT" sz="1600" b="1" dirty="0">
                <a:latin typeface="Garamond" panose="02020404030301010803" pitchFamily="18" charset="0"/>
              </a:rPr>
              <a:t> La violenza è trasversale, colpisce donne italiane e migranti, di qualsiasi strato sociale, economico , culturale, senza distinzione d’età, religione, lingua, opinioni politiche e condizioni personali.</a:t>
            </a:r>
            <a:br>
              <a:rPr lang="it-IT" sz="1600" b="1" dirty="0">
                <a:latin typeface="Garamond" panose="02020404030301010803" pitchFamily="18" charset="0"/>
              </a:rPr>
            </a:br>
            <a:endParaRPr lang="it-IT" sz="1600" dirty="0">
              <a:latin typeface="Garamond" panose="02020404030301010803" pitchFamily="18" charset="0"/>
            </a:endParaRPr>
          </a:p>
        </p:txBody>
      </p:sp>
      <p:sp>
        <p:nvSpPr>
          <p:cNvPr id="7" name="Sottotitolo 6">
            <a:extLst>
              <a:ext uri="{FF2B5EF4-FFF2-40B4-BE49-F238E27FC236}">
                <a16:creationId xmlns:a16="http://schemas.microsoft.com/office/drawing/2014/main" id="{AFF1B524-5C4B-8673-ED61-AE4DC9143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9656" y="5589239"/>
            <a:ext cx="6028535" cy="171479"/>
          </a:xfrm>
        </p:spPr>
        <p:txBody>
          <a:bodyPr rtlCol="0">
            <a:normAutofit fontScale="25000" lnSpcReduction="20000"/>
          </a:bodyPr>
          <a:lstStyle/>
          <a:p>
            <a:pPr rtl="0"/>
            <a:endParaRPr lang="it-IT" dirty="0"/>
          </a:p>
          <a:p>
            <a:pPr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3518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11">
            <a:extLst>
              <a:ext uri="{FF2B5EF4-FFF2-40B4-BE49-F238E27FC236}">
                <a16:creationId xmlns:a16="http://schemas.microsoft.com/office/drawing/2014/main" id="{94C582A2-A406-4C9B-A3DA-BA4EECAB3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599"/>
            <a:ext cx="10805160" cy="1362743"/>
          </a:xfrm>
        </p:spPr>
        <p:txBody>
          <a:bodyPr rtlCol="0">
            <a:normAutofit/>
          </a:bodyPr>
          <a:lstStyle/>
          <a:p>
            <a:pPr rtl="0"/>
            <a:r>
              <a:rPr lang="it-IT" b="1" dirty="0"/>
              <a:t>LUOGHI DI LAVORO- VIOLENZA</a:t>
            </a:r>
          </a:p>
        </p:txBody>
      </p:sp>
      <p:sp>
        <p:nvSpPr>
          <p:cNvPr id="13" name="Segnaposto contenuto 12">
            <a:extLst>
              <a:ext uri="{FF2B5EF4-FFF2-40B4-BE49-F238E27FC236}">
                <a16:creationId xmlns:a16="http://schemas.microsoft.com/office/drawing/2014/main" id="{556610ED-3E2D-4E6A-ABD0-150F203E6B4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rtlCol="0"/>
          <a:lstStyle/>
          <a:p>
            <a:pPr rtl="0"/>
            <a:endParaRPr lang="it-IT" b="1" i="0" dirty="0">
              <a:solidFill>
                <a:srgbClr val="002060"/>
              </a:solidFill>
              <a:effectLst/>
              <a:latin typeface="Manrope"/>
            </a:endParaRPr>
          </a:p>
          <a:p>
            <a:pPr rtl="0"/>
            <a:r>
              <a:rPr lang="it-IT" b="1" i="0" dirty="0">
                <a:solidFill>
                  <a:srgbClr val="002060"/>
                </a:solidFill>
                <a:effectLst/>
                <a:latin typeface="Manrope"/>
              </a:rPr>
              <a:t>2022-2023  (ricerche ISTAT) stimano che il 13,5% delle donne di 15-70 anni, che lavorano o hanno lavorato, abbia subito molestie sul lavoro a sfondo sessuale nel corso dell’intera vita (soprattutto le più giovani di 15-24 anni, 21,2%) e il 2,4% degli uomini di 15-70 anni. In particolare si tratta di sguardi offensivi, offese, proposte indecenti, fino ad atti più gravi come la molestia fisica</a:t>
            </a:r>
            <a:r>
              <a:rPr lang="it-IT" b="0" i="0" dirty="0">
                <a:solidFill>
                  <a:srgbClr val="383838"/>
                </a:solidFill>
                <a:effectLst/>
                <a:latin typeface="Manrope"/>
              </a:rPr>
              <a:t>.</a:t>
            </a:r>
          </a:p>
          <a:p>
            <a:pPr rtl="0"/>
            <a:endParaRPr lang="it-IT" b="0" i="0" dirty="0">
              <a:solidFill>
                <a:srgbClr val="383838"/>
              </a:solidFill>
              <a:effectLst/>
              <a:latin typeface="Manrope"/>
            </a:endParaRPr>
          </a:p>
          <a:p>
            <a:pPr rtl="0"/>
            <a:r>
              <a:rPr lang="it-IT" b="1" dirty="0">
                <a:solidFill>
                  <a:srgbClr val="002060"/>
                </a:solidFill>
                <a:latin typeface="Manrope"/>
              </a:rPr>
              <a:t>Limitatamente agli ultimi tre anni precedenti la rilevazione del 2022-2023, le quote si fermano al 4,2% per le donne e l’1% per gli uomini.</a:t>
            </a:r>
          </a:p>
        </p:txBody>
      </p:sp>
      <p:sp>
        <p:nvSpPr>
          <p:cNvPr id="2" name="Segnaposto testo 1">
            <a:extLst>
              <a:ext uri="{FF2B5EF4-FFF2-40B4-BE49-F238E27FC236}">
                <a16:creationId xmlns:a16="http://schemas.microsoft.com/office/drawing/2014/main" id="{E4C965B6-7E38-4D37-8DC4-198F7E2181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18" name="Segnaposto testo 119">
            <a:extLst>
              <a:ext uri="{FF2B5EF4-FFF2-40B4-BE49-F238E27FC236}">
                <a16:creationId xmlns:a16="http://schemas.microsoft.com/office/drawing/2014/main" id="{6E5B80C5-6B42-4867-88CC-660291DD3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endParaRPr lang="it-IT"/>
          </a:p>
        </p:txBody>
      </p:sp>
      <p:pic>
        <p:nvPicPr>
          <p:cNvPr id="10" name="Segnaposto immagine 5">
            <a:extLst>
              <a:ext uri="{FF2B5EF4-FFF2-40B4-BE49-F238E27FC236}">
                <a16:creationId xmlns:a16="http://schemas.microsoft.com/office/drawing/2014/main" id="{D2A5B748-37FD-448D-997E-B1D332658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</p:spTree>
    <p:extLst>
      <p:ext uri="{BB962C8B-B14F-4D97-AF65-F5344CB8AC3E}">
        <p14:creationId xmlns:p14="http://schemas.microsoft.com/office/powerpoint/2010/main" val="1074725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568BDD-C565-DC1D-BDBC-1437CC0A2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COME SI MOSTRANO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6EA791-4B49-2C58-03F3-3117299F6A7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l"/>
            <a:endParaRPr lang="it-IT" b="1" i="0" dirty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it-IT" b="1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Di tipo sessuali con insinuazioni e commenti equivoci sull'aspetto esteriore;</a:t>
            </a:r>
          </a:p>
          <a:p>
            <a:pPr algn="l"/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</a:rPr>
              <a:t>O</a:t>
            </a:r>
            <a:r>
              <a:rPr lang="it-IT" b="1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sservazioni e barzellette che riguardano caratteristiche, comportamenti e orientamenti sessuali;</a:t>
            </a:r>
          </a:p>
          <a:p>
            <a:pPr algn="l"/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</a:rPr>
              <a:t>M</a:t>
            </a:r>
            <a:r>
              <a:rPr lang="it-IT" b="1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ateriale pornografico sul luogo di lavoro;</a:t>
            </a:r>
          </a:p>
          <a:p>
            <a:pPr algn="l"/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</a:rPr>
              <a:t>C</a:t>
            </a:r>
            <a:r>
              <a:rPr lang="it-IT" b="1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ontatti fisici indesiderati;</a:t>
            </a:r>
          </a:p>
          <a:p>
            <a:pPr algn="l"/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</a:rPr>
              <a:t>A</a:t>
            </a:r>
            <a:r>
              <a:rPr lang="it-IT" b="1" i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vance in cambio di promesse e vantaggi;</a:t>
            </a:r>
          </a:p>
          <a:p>
            <a:endParaRPr lang="it-IT" dirty="0"/>
          </a:p>
        </p:txBody>
      </p:sp>
      <p:sp>
        <p:nvSpPr>
          <p:cNvPr id="4" name="Segnaposto immagine 3">
            <a:extLst>
              <a:ext uri="{FF2B5EF4-FFF2-40B4-BE49-F238E27FC236}">
                <a16:creationId xmlns:a16="http://schemas.microsoft.com/office/drawing/2014/main" id="{2AC24C11-F22F-C584-ED93-556A86F4DE7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C06F8C9-007F-0329-C654-11752B697D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C212D4-54AA-8922-DCC0-319FF28E9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4FAB73BC-B049-4115-A692-8D63A059BFB8}" type="slidenum">
              <a:rPr lang="it-IT" noProof="0" smtClean="0"/>
              <a:pPr rtl="0"/>
              <a:t>6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978715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egnaposto immagine 5">
            <a:extLst>
              <a:ext uri="{FF2B5EF4-FFF2-40B4-BE49-F238E27FC236}">
                <a16:creationId xmlns:a16="http://schemas.microsoft.com/office/drawing/2014/main" id="{AF890B92-D44D-461B-A5E6-D4F348791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12976"/>
            <a:ext cx="12191999" cy="3278423"/>
          </a:xfrm>
        </p:spPr>
      </p:pic>
      <p:sp>
        <p:nvSpPr>
          <p:cNvPr id="12" name="Titolo 11">
            <a:extLst>
              <a:ext uri="{FF2B5EF4-FFF2-40B4-BE49-F238E27FC236}">
                <a16:creationId xmlns:a16="http://schemas.microsoft.com/office/drawing/2014/main" id="{94C582A2-A406-4C9B-A3DA-BA4EECAB3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marL="384048" lvl="0" indent="-384048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</a:pPr>
            <a:br>
              <a:rPr lang="it-IT" sz="2700" dirty="0">
                <a:solidFill>
                  <a:srgbClr val="002060"/>
                </a:solidFill>
              </a:rPr>
            </a:br>
            <a:r>
              <a:rPr lang="it-IT" sz="2700" b="1" dirty="0">
                <a:solidFill>
                  <a:srgbClr val="002060"/>
                </a:solidFill>
              </a:rPr>
              <a:t>GLI EPISODI DI  MOLESTIE O VIOLENZA </a:t>
            </a:r>
            <a:br>
              <a:rPr lang="it-IT" sz="2700" b="1" dirty="0">
                <a:solidFill>
                  <a:srgbClr val="002060"/>
                </a:solidFill>
              </a:rPr>
            </a:br>
            <a:r>
              <a:rPr lang="it-IT" sz="2700" b="1" dirty="0">
                <a:solidFill>
                  <a:srgbClr val="002060"/>
                </a:solidFill>
              </a:rPr>
              <a:t>si esprimono in forme differenti: fisiche, psicologiche o sessuali</a:t>
            </a:r>
            <a:br>
              <a:rPr lang="it-IT" dirty="0"/>
            </a:br>
            <a:br>
              <a:rPr lang="it-IT" dirty="0"/>
            </a:br>
            <a:br>
              <a:rPr lang="it-IT" dirty="0"/>
            </a:br>
            <a:endParaRPr lang="it-IT" dirty="0"/>
          </a:p>
        </p:txBody>
      </p:sp>
      <p:sp>
        <p:nvSpPr>
          <p:cNvPr id="34" name="Segnaposto testo 33">
            <a:extLst>
              <a:ext uri="{FF2B5EF4-FFF2-40B4-BE49-F238E27FC236}">
                <a16:creationId xmlns:a16="http://schemas.microsoft.com/office/drawing/2014/main" id="{29455ACD-CCC6-4BEC-AA79-DC1C69D08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13" name="Segnaposto contenuto 12">
            <a:extLst>
              <a:ext uri="{FF2B5EF4-FFF2-40B4-BE49-F238E27FC236}">
                <a16:creationId xmlns:a16="http://schemas.microsoft.com/office/drawing/2014/main" id="{556610ED-3E2D-4E6A-ABD0-150F203E6B46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 rtlCol="0">
            <a:normAutofit fontScale="92500" lnSpcReduction="10000"/>
          </a:bodyPr>
          <a:lstStyle/>
          <a:p>
            <a:pPr rtl="0"/>
            <a:r>
              <a:rPr lang="it-IT" dirty="0"/>
              <a:t>• si possono presentare come singolo episodio o avere carattere più frequente e sistematico • hanno conseguenze e durabilità nel tempo diverse su chi le subisce</a:t>
            </a:r>
          </a:p>
        </p:txBody>
      </p:sp>
      <p:pic>
        <p:nvPicPr>
          <p:cNvPr id="39" name="Segnaposto immagine 38">
            <a:extLst>
              <a:ext uri="{FF2B5EF4-FFF2-40B4-BE49-F238E27FC236}">
                <a16:creationId xmlns:a16="http://schemas.microsoft.com/office/drawing/2014/main" id="{D15B262E-3234-4E0C-A890-B69314333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853" r="853"/>
          <a:stretch>
            <a:fillRect/>
          </a:stretch>
        </p:blipFill>
        <p:spPr/>
      </p:pic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A6C6147-EB04-429F-9D41-52F18DE23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it-IT" smtClean="0"/>
              <a:pPr rtl="0"/>
              <a:t>7</a:t>
            </a:fld>
            <a:endParaRPr lang="it-IT"/>
          </a:p>
        </p:txBody>
      </p:sp>
      <p:sp>
        <p:nvSpPr>
          <p:cNvPr id="32" name="Segnaposto testo 119">
            <a:extLst>
              <a:ext uri="{FF2B5EF4-FFF2-40B4-BE49-F238E27FC236}">
                <a16:creationId xmlns:a16="http://schemas.microsoft.com/office/drawing/2014/main" id="{D9043C6D-0761-489D-8401-7F976D80BA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endParaRPr lang="it-IT"/>
          </a:p>
        </p:txBody>
      </p:sp>
      <p:sp>
        <p:nvSpPr>
          <p:cNvPr id="40" name="Figura a mano libera: Forma 39">
            <a:extLst>
              <a:ext uri="{FF2B5EF4-FFF2-40B4-BE49-F238E27FC236}">
                <a16:creationId xmlns:a16="http://schemas.microsoft.com/office/drawing/2014/main" id="{CD5E95B5-674E-4A3A-A7C5-83CFC4114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6204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B19F71-A473-40B5-2B93-FDE2FBCA4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Definizione dell’unione europea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DC25526-0EBB-D221-FD61-0F1B55F4139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239000" y="3390900"/>
            <a:ext cx="4389542" cy="3278186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082EDE78-F0B3-BDAC-6E18-72F8C488EF23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7589520" y="2286000"/>
            <a:ext cx="3688080" cy="4311352"/>
          </a:xfrm>
        </p:spPr>
        <p:txBody>
          <a:bodyPr>
            <a:normAutofit fontScale="62500" lnSpcReduction="20000"/>
          </a:bodyPr>
          <a:lstStyle/>
          <a:p>
            <a:endParaRPr lang="it-IT" sz="3200" dirty="0"/>
          </a:p>
          <a:p>
            <a:endParaRPr lang="it-IT" sz="3200" dirty="0"/>
          </a:p>
          <a:p>
            <a:endParaRPr lang="it-IT" dirty="0"/>
          </a:p>
          <a:p>
            <a:endParaRPr lang="it-IT" sz="3200" dirty="0"/>
          </a:p>
          <a:p>
            <a:endParaRPr lang="it-IT" sz="3200" dirty="0"/>
          </a:p>
          <a:p>
            <a:endParaRPr lang="it-IT" dirty="0"/>
          </a:p>
          <a:p>
            <a:r>
              <a:rPr lang="it-IT" sz="3200" dirty="0"/>
              <a:t> </a:t>
            </a:r>
            <a:r>
              <a:rPr lang="it-IT" dirty="0"/>
              <a:t>V</a:t>
            </a:r>
            <a:r>
              <a:rPr lang="it-IT" sz="3200" dirty="0"/>
              <a:t>iolenza sul luogo di lavoro come un insieme di episodi nei quali “i lavoratori sono abusati, minacciati e assaliti in circostanze correlate al loro lavoro, anche quando si recano al lavoro, e che provocano un cambiamento alla loro sicurezza, benessere e salute fisica e psichica</a:t>
            </a:r>
            <a:r>
              <a:rPr lang="it-IT" dirty="0"/>
              <a:t>.</a:t>
            </a:r>
            <a:br>
              <a:rPr lang="it-IT" dirty="0"/>
            </a:br>
            <a:endParaRPr lang="it-IT" dirty="0"/>
          </a:p>
        </p:txBody>
      </p:sp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D900533F-739E-8E50-9294-EB01DD9C97E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140AA37-0BD8-F95F-BE96-8422C72CEA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rtl="0"/>
            <a:fld id="{4FAB73BC-B049-4115-A692-8D63A059BFB8}" type="slidenum">
              <a:rPr lang="it-IT" noProof="0" smtClean="0"/>
              <a:pPr rtl="0"/>
              <a:t>8</a:t>
            </a:fld>
            <a:endParaRPr lang="it-IT" noProof="0"/>
          </a:p>
        </p:txBody>
      </p:sp>
      <p:pic>
        <p:nvPicPr>
          <p:cNvPr id="10" name="Segnaposto immagine 9">
            <a:extLst>
              <a:ext uri="{FF2B5EF4-FFF2-40B4-BE49-F238E27FC236}">
                <a16:creationId xmlns:a16="http://schemas.microsoft.com/office/drawing/2014/main" id="{6F63B90B-F8EA-BEAD-C8A7-9728CD3FF509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29802" b="29802"/>
          <a:stretch>
            <a:fillRect/>
          </a:stretch>
        </p:blipFill>
        <p:spPr>
          <a:xfrm>
            <a:off x="16907" y="92975"/>
            <a:ext cx="12192000" cy="219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02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11">
            <a:extLst>
              <a:ext uri="{FF2B5EF4-FFF2-40B4-BE49-F238E27FC236}">
                <a16:creationId xmlns:a16="http://schemas.microsoft.com/office/drawing/2014/main" id="{94C582A2-A406-4C9B-A3DA-BA4EECAB3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b="1" dirty="0"/>
              <a:t>Fattori favorenti episodi di violenza</a:t>
            </a:r>
          </a:p>
        </p:txBody>
      </p:sp>
      <p:sp>
        <p:nvSpPr>
          <p:cNvPr id="13" name="Segnaposto contenuto 12">
            <a:extLst>
              <a:ext uri="{FF2B5EF4-FFF2-40B4-BE49-F238E27FC236}">
                <a16:creationId xmlns:a16="http://schemas.microsoft.com/office/drawing/2014/main" id="{556610ED-3E2D-4E6A-ABD0-150F203E6B4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rtlCol="0"/>
          <a:lstStyle/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• disorganizzazione del servizio (lunghe attese, mancanza di comunicazione fra operatori e utenti, scarsa supervisione , mancati briefing)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• difficoltà nelle relazioni interpersonali fra gli operatori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• presenza massiccia di personale non strutturato</a:t>
            </a:r>
          </a:p>
          <a:p>
            <a:pPr rtl="0"/>
            <a:endParaRPr lang="it-IT" dirty="0"/>
          </a:p>
        </p:txBody>
      </p:sp>
      <p:sp>
        <p:nvSpPr>
          <p:cNvPr id="24" name="Segnaposto testo 23">
            <a:extLst>
              <a:ext uri="{FF2B5EF4-FFF2-40B4-BE49-F238E27FC236}">
                <a16:creationId xmlns:a16="http://schemas.microsoft.com/office/drawing/2014/main" id="{2BE63BA8-EAF4-4B88-8D23-BEF6AA60CC2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it-IT" dirty="0"/>
              <a:t> </a:t>
            </a:r>
          </a:p>
        </p:txBody>
      </p:sp>
      <p:pic>
        <p:nvPicPr>
          <p:cNvPr id="85" name="Segnaposto immagine 84">
            <a:extLst>
              <a:ext uri="{FF2B5EF4-FFF2-40B4-BE49-F238E27FC236}">
                <a16:creationId xmlns:a16="http://schemas.microsoft.com/office/drawing/2014/main" id="{F738FFEE-D221-419F-9925-DFE3C2A81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-28275" t="-29639" r="-28275" b="-29639"/>
          <a:stretch/>
        </p:blipFill>
        <p:spPr>
          <a:xfrm>
            <a:off x="5756426" y="1935993"/>
            <a:ext cx="1094116" cy="1113108"/>
          </a:xfrm>
        </p:spPr>
      </p:pic>
      <p:sp>
        <p:nvSpPr>
          <p:cNvPr id="23" name="Segnaposto contenuto 22">
            <a:extLst>
              <a:ext uri="{FF2B5EF4-FFF2-40B4-BE49-F238E27FC236}">
                <a16:creationId xmlns:a16="http://schemas.microsoft.com/office/drawing/2014/main" id="{2F8BDB9A-6E49-4052-924A-83FDD2B0A487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071132" y="3550392"/>
            <a:ext cx="5392925" cy="1318766"/>
          </a:xfrm>
        </p:spPr>
        <p:txBody>
          <a:bodyPr rtlCol="0"/>
          <a:lstStyle/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lang="it-IT" dirty="0"/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•organico insufficiente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• lavorare in contesti che, dal punto di vista socio–culturale ed economico, appaiono svantaggiati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 </a:t>
            </a:r>
          </a:p>
          <a:p>
            <a:pPr rtl="0"/>
            <a:endParaRPr lang="it-IT" dirty="0"/>
          </a:p>
        </p:txBody>
      </p:sp>
      <p:sp>
        <p:nvSpPr>
          <p:cNvPr id="25" name="Segnaposto testo 24">
            <a:extLst>
              <a:ext uri="{FF2B5EF4-FFF2-40B4-BE49-F238E27FC236}">
                <a16:creationId xmlns:a16="http://schemas.microsoft.com/office/drawing/2014/main" id="{34818BA8-E954-4497-B8B9-B67D92F6032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pic>
        <p:nvPicPr>
          <p:cNvPr id="87" name="Segnaposto immagine 86">
            <a:extLst>
              <a:ext uri="{FF2B5EF4-FFF2-40B4-BE49-F238E27FC236}">
                <a16:creationId xmlns:a16="http://schemas.microsoft.com/office/drawing/2014/main" id="{BA712089-DDBF-4741-BA71-63A6F987EA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-24968" t="-26383" r="-24968" b="-26383"/>
          <a:stretch/>
        </p:blipFill>
        <p:spPr>
          <a:xfrm>
            <a:off x="4774508" y="3502811"/>
            <a:ext cx="1094116" cy="1113108"/>
          </a:xfrm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1B0F4F9B-7D29-4BED-87FB-3F3D172471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it-IT" smtClean="0"/>
              <a:pPr rtl="0"/>
              <a:t>9</a:t>
            </a:fld>
            <a:endParaRPr lang="it-IT"/>
          </a:p>
        </p:txBody>
      </p:sp>
      <p:sp>
        <p:nvSpPr>
          <p:cNvPr id="34" name="Segnaposto contenuto 33">
            <a:extLst>
              <a:ext uri="{FF2B5EF4-FFF2-40B4-BE49-F238E27FC236}">
                <a16:creationId xmlns:a16="http://schemas.microsoft.com/office/drawing/2014/main" id="{38AA8C13-AFD3-4C46-AEA7-67BEBF73986D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4949699" y="5216519"/>
            <a:ext cx="6514359" cy="1251305"/>
          </a:xfrm>
        </p:spPr>
        <p:txBody>
          <a:bodyPr rtlCol="0"/>
          <a:lstStyle/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• difficoltà nelle relazioni interpersonali fra gli operatori </a:t>
            </a:r>
          </a:p>
          <a:p>
            <a:pPr marL="0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rPr lang="it-IT" dirty="0"/>
              <a:t>• presenza massiccia di personale non strutturato</a:t>
            </a:r>
          </a:p>
          <a:p>
            <a:pPr rtl="0"/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9105FAE-96F0-43A6-B386-AAE4E62C6E8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pic>
        <p:nvPicPr>
          <p:cNvPr id="89" name="Segnaposto immagine 88">
            <a:extLst>
              <a:ext uri="{FF2B5EF4-FFF2-40B4-BE49-F238E27FC236}">
                <a16:creationId xmlns:a16="http://schemas.microsoft.com/office/drawing/2014/main" id="{C8671B21-B5F4-4BFE-A90B-A16041BB7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27"/>
          </p:nvPr>
        </p:nvPicPr>
        <p:blipFill rotWithShape="1"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l="-18093" t="-19179" r="-18093" b="-19179"/>
          <a:stretch/>
        </p:blipFill>
        <p:spPr>
          <a:xfrm>
            <a:off x="3680392" y="5017901"/>
            <a:ext cx="1094116" cy="1113108"/>
          </a:xfrm>
        </p:spPr>
      </p:pic>
      <p:sp>
        <p:nvSpPr>
          <p:cNvPr id="29" name="Segnaposto testo 119">
            <a:extLst>
              <a:ext uri="{FF2B5EF4-FFF2-40B4-BE49-F238E27FC236}">
                <a16:creationId xmlns:a16="http://schemas.microsoft.com/office/drawing/2014/main" id="{4DE3975B-F441-486B-9317-C176CC96B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endParaRPr lang="it-IT"/>
          </a:p>
        </p:txBody>
      </p:sp>
      <p:cxnSp>
        <p:nvCxnSpPr>
          <p:cNvPr id="38" name="Connettore diritto 37">
            <a:extLst>
              <a:ext uri="{FF2B5EF4-FFF2-40B4-BE49-F238E27FC236}">
                <a16:creationId xmlns:a16="http://schemas.microsoft.com/office/drawing/2014/main" id="{66F01420-E00A-46BC-9AE5-EDE89E81F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48640" y="3263024"/>
            <a:ext cx="4389120" cy="0"/>
          </a:xfrm>
          <a:prstGeom prst="line">
            <a:avLst/>
          </a:prstGeom>
          <a:ln w="190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diritto 39">
            <a:extLst>
              <a:ext uri="{FF2B5EF4-FFF2-40B4-BE49-F238E27FC236}">
                <a16:creationId xmlns:a16="http://schemas.microsoft.com/office/drawing/2014/main" id="{CD210877-354A-400E-B4FF-A1264FC8A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48640" y="4803978"/>
            <a:ext cx="3200400" cy="0"/>
          </a:xfrm>
          <a:prstGeom prst="line">
            <a:avLst/>
          </a:prstGeom>
          <a:ln w="1905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51756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ernClassicBlock-3">
  <a:themeElements>
    <a:clrScheme name="MSFT_ELT_ModernClassicBlock_03">
      <a:dk1>
        <a:sysClr val="windowText" lastClr="000000"/>
      </a:dk1>
      <a:lt1>
        <a:sysClr val="window" lastClr="FFFFFF"/>
      </a:lt1>
      <a:dk2>
        <a:srgbClr val="43467B"/>
      </a:dk2>
      <a:lt2>
        <a:srgbClr val="DFE3E5"/>
      </a:lt2>
      <a:accent1>
        <a:srgbClr val="43467B"/>
      </a:accent1>
      <a:accent2>
        <a:srgbClr val="E58C09"/>
      </a:accent2>
      <a:accent3>
        <a:srgbClr val="2683C6"/>
      </a:accent3>
      <a:accent4>
        <a:srgbClr val="EEC621"/>
      </a:accent4>
      <a:accent5>
        <a:srgbClr val="1D9BA1"/>
      </a:accent5>
      <a:accent6>
        <a:srgbClr val="87175F"/>
      </a:accent6>
      <a:hlink>
        <a:srgbClr val="0070C0"/>
      </a:hlink>
      <a:folHlink>
        <a:srgbClr val="C00000"/>
      </a:folHlink>
    </a:clrScheme>
    <a:fontScheme name="MSFT_ELT_ModernClassicBlock_03">
      <a:majorFont>
        <a:latin typeface="Tw Cen MT Condensed"/>
        <a:ea typeface=""/>
        <a:cs typeface=""/>
      </a:majorFont>
      <a:minorFont>
        <a:latin typeface="Tw Cen MT"/>
        <a:ea typeface=""/>
        <a:cs typeface="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570279_TF89082059" id="{0623B0B3-6FE1-4340-8CC6-24BF6CF09B81}" vid="{AD8BE5D1-B07B-47BA-AC7B-4568F17EF63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4ED75A46635F141BFAD3906C69B52B2" ma:contentTypeVersion="1" ma:contentTypeDescription="Creare un nuovo documento." ma:contentTypeScope="" ma:versionID="a9e70c7339e570310b4d5616f939633f">
  <xsd:schema xmlns:xsd="http://www.w3.org/2001/XMLSchema" xmlns:xs="http://www.w3.org/2001/XMLSchema" xmlns:p="http://schemas.microsoft.com/office/2006/metadata/properties" xmlns:ns2="a6cf4be9-6dfa-4531-8ec3-ac2fe1775992" targetNamespace="http://schemas.microsoft.com/office/2006/metadata/properties" ma:root="true" ma:fieldsID="a01b7764f9890dfdf835df5418047a2d" ns2:_="">
    <xsd:import namespace="a6cf4be9-6dfa-4531-8ec3-ac2fe1775992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cf4be9-6dfa-4531-8ec3-ac2fe17759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pologi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196B31-22C6-4855-AF2E-1C32A60385EC}"/>
</file>

<file path=customXml/itemProps2.xml><?xml version="1.0" encoding="utf-8"?>
<ds:datastoreItem xmlns:ds="http://schemas.openxmlformats.org/officeDocument/2006/customXml" ds:itemID="{6A86D9CC-0D9D-4BFE-B3F3-26F480BF8C8A}">
  <ds:schemaRefs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16c05727-aa75-4e4a-9b5f-8a80a1165891"/>
    <ds:schemaRef ds:uri="71af3243-3dd4-4a8d-8c0d-dd76da1f02a5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106BD98-E608-40A1-98A8-93D5976215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squadrata classica moderna</Template>
  <TotalTime>1325</TotalTime>
  <Words>812</Words>
  <Application>Microsoft Office PowerPoint</Application>
  <PresentationFormat>Widescreen</PresentationFormat>
  <Paragraphs>123</Paragraphs>
  <Slides>16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ModernClassicBlock-3</vt:lpstr>
      <vt:lpstr>MOLESTIE E VIOLENZE NEI LUOGHI DI LAVORO  C.U.G. </vt:lpstr>
      <vt:lpstr> MOLESTIE  sono “quei comportamenti indesiderati, posti in essere per ragioni connesse al sesso, aventi lo scopo o l'effetto di violare la dignità di una lavoratrice o di un lavoratore e di creare un clima intimidatorio, ostile, degradante, umiliante o offensivo”</vt:lpstr>
      <vt:lpstr>MOLESTIE MORALI</vt:lpstr>
      <vt:lpstr>VIOLENZE  La violenza di genere può coinvolgere potenzialmente ogni donna.   La violenza è trasversale, colpisce donne italiane e migranti, di qualsiasi strato sociale, economico , culturale, senza distinzione d’età, religione, lingua, opinioni politiche e condizioni personali. </vt:lpstr>
      <vt:lpstr>LUOGHI DI LAVORO- VIOLENZA</vt:lpstr>
      <vt:lpstr>COME SI MOSTRANO </vt:lpstr>
      <vt:lpstr> GLI EPISODI DI  MOLESTIE O VIOLENZA  si esprimono in forme differenti: fisiche, psicologiche o sessuali   </vt:lpstr>
      <vt:lpstr>Definizione dell’unione europea</vt:lpstr>
      <vt:lpstr>Fattori favorenti episodi di violenza</vt:lpstr>
      <vt:lpstr>AZIONI PREVENTIVE</vt:lpstr>
      <vt:lpstr>CICLO AGGRESSIVITA’ e DE-ESCALATION</vt:lpstr>
      <vt:lpstr>5 FASI</vt:lpstr>
      <vt:lpstr> TRE COMPONENTI: </vt:lpstr>
      <vt:lpstr>«strategie di de-escalation"</vt:lpstr>
      <vt:lpstr>" STAY COOL"</vt:lpstr>
      <vt:lpstr>                        Grazie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MOLESTIE E VIOLENZE NEI LUOGHI DI LAVORO  C.U.G. </dc:title>
  <dc:creator>ciccarelliantonella1@outlook.it</dc:creator>
  <cp:lastModifiedBy>User</cp:lastModifiedBy>
  <cp:revision>6</cp:revision>
  <dcterms:created xsi:type="dcterms:W3CDTF">2024-11-06T15:39:14Z</dcterms:created>
  <dcterms:modified xsi:type="dcterms:W3CDTF">2025-01-14T10:07:24Z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0x010100C4ED75A46635F141BFAD3906C69B52B2</vt:lpwstr>
  </property>
</Properties>
</file>